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4660"/>
  </p:normalViewPr>
  <p:slideViewPr>
    <p:cSldViewPr snapToGrid="0">
      <p:cViewPr varScale="1">
        <p:scale>
          <a:sx n="83" d="100"/>
          <a:sy n="83" d="100"/>
        </p:scale>
        <p:origin x="16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529" cy="497525"/>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3" y="1"/>
            <a:ext cx="2950529" cy="497525"/>
          </a:xfrm>
          <a:prstGeom prst="rect">
            <a:avLst/>
          </a:prstGeom>
        </p:spPr>
        <p:txBody>
          <a:bodyPr vert="horz" lIns="91559" tIns="45779" rIns="91559" bIns="45779" rtlCol="0"/>
          <a:lstStyle>
            <a:lvl1pPr algn="r">
              <a:defRPr sz="1200"/>
            </a:lvl1pPr>
          </a:lstStyle>
          <a:p>
            <a:fld id="{5C494109-0C88-4BC7-9057-EBFF0B0F9913}" type="datetimeFigureOut">
              <a:rPr kumimoji="1" lang="ja-JP" altLang="en-US" smtClean="0"/>
              <a:t>2023/12/4</a:t>
            </a:fld>
            <a:endParaRPr kumimoji="1" lang="ja-JP" altLang="en-US"/>
          </a:p>
        </p:txBody>
      </p:sp>
      <p:sp>
        <p:nvSpPr>
          <p:cNvPr id="4" name="フッター プレースホルダー 3"/>
          <p:cNvSpPr>
            <a:spLocks noGrp="1"/>
          </p:cNvSpPr>
          <p:nvPr>
            <p:ph type="ftr" sz="quarter" idx="2"/>
          </p:nvPr>
        </p:nvSpPr>
        <p:spPr>
          <a:xfrm>
            <a:off x="0" y="9441815"/>
            <a:ext cx="2950529" cy="497525"/>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3" y="9441815"/>
            <a:ext cx="2950529" cy="497525"/>
          </a:xfrm>
          <a:prstGeom prst="rect">
            <a:avLst/>
          </a:prstGeom>
        </p:spPr>
        <p:txBody>
          <a:bodyPr vert="horz" lIns="91559" tIns="45779" rIns="91559" bIns="45779" rtlCol="0" anchor="b"/>
          <a:lstStyle>
            <a:lvl1pPr algn="r">
              <a:defRPr sz="1200"/>
            </a:lvl1pPr>
          </a:lstStyle>
          <a:p>
            <a:fld id="{02CA90F7-11C2-426D-99FE-2DB9D0688488}" type="slidenum">
              <a:rPr kumimoji="1" lang="ja-JP" altLang="en-US" smtClean="0"/>
              <a:t>‹#›</a:t>
            </a:fld>
            <a:endParaRPr kumimoji="1" lang="ja-JP" altLang="en-US"/>
          </a:p>
        </p:txBody>
      </p:sp>
    </p:spTree>
    <p:extLst>
      <p:ext uri="{BB962C8B-B14F-4D97-AF65-F5344CB8AC3E}">
        <p14:creationId xmlns:p14="http://schemas.microsoft.com/office/powerpoint/2010/main" val="7623168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118685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411277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107178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121317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402351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399485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28013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164480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255404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133532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12CE202-EB75-4BA3-BC14-8F15B36ECA89}"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16515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12CE202-EB75-4BA3-BC14-8F15B36ECA89}" type="datetimeFigureOut">
              <a:rPr kumimoji="1" lang="ja-JP" altLang="en-US" smtClean="0"/>
              <a:t>2023/12/4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76DDCD-1A8B-4C58-9F8F-8234B8001EF6}" type="slidenum">
              <a:rPr kumimoji="1" lang="ja-JP" altLang="en-US" smtClean="0"/>
              <a:t>‹#›</a:t>
            </a:fld>
            <a:endParaRPr kumimoji="1" lang="ja-JP" altLang="en-US"/>
          </a:p>
        </p:txBody>
      </p:sp>
    </p:spTree>
    <p:extLst>
      <p:ext uri="{BB962C8B-B14F-4D97-AF65-F5344CB8AC3E}">
        <p14:creationId xmlns:p14="http://schemas.microsoft.com/office/powerpoint/2010/main" val="4093505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0731" y="0"/>
            <a:ext cx="3543037" cy="2357891"/>
          </a:xfrm>
          <a:prstGeom prst="rect">
            <a:avLst/>
          </a:prstGeom>
          <a:ln>
            <a:noFill/>
          </a:ln>
          <a:effectLst>
            <a:softEdge rad="112500"/>
          </a:effectLst>
        </p:spPr>
      </p:pic>
      <p:pic>
        <p:nvPicPr>
          <p:cNvPr id="14" name="図 1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4341767" y="1850273"/>
            <a:ext cx="2520000" cy="1800000"/>
          </a:xfrm>
          <a:prstGeom prst="ellipse">
            <a:avLst/>
          </a:prstGeom>
          <a:ln>
            <a:noFill/>
          </a:ln>
          <a:effectLst>
            <a:softEdge rad="112500"/>
          </a:effectLst>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3331863" cy="2220686"/>
          </a:xfrm>
          <a:prstGeom prst="rect">
            <a:avLst/>
          </a:prstGeom>
          <a:ln>
            <a:noFill/>
          </a:ln>
          <a:effectLst>
            <a:softEdge rad="112500"/>
          </a:effectLst>
        </p:spPr>
      </p:pic>
      <p:sp>
        <p:nvSpPr>
          <p:cNvPr id="3" name="サブタイトル 2"/>
          <p:cNvSpPr>
            <a:spLocks noGrp="1"/>
          </p:cNvSpPr>
          <p:nvPr>
            <p:ph type="subTitle" idx="1"/>
          </p:nvPr>
        </p:nvSpPr>
        <p:spPr>
          <a:xfrm>
            <a:off x="-1" y="3552438"/>
            <a:ext cx="6751592" cy="5676618"/>
          </a:xfrm>
        </p:spPr>
        <p:txBody>
          <a:bodyPr>
            <a:noAutofit/>
          </a:bodyPr>
          <a:lstStyle/>
          <a:p>
            <a:pPr algn="l"/>
            <a:r>
              <a:rPr lang="ja-JP" altLang="en-US" sz="1100" b="1" dirty="0">
                <a:solidFill>
                  <a:srgbClr val="FFC000"/>
                </a:solidFill>
              </a:rPr>
              <a:t>補助の対象となる者</a:t>
            </a:r>
          </a:p>
          <a:p>
            <a:pPr algn="l"/>
            <a:r>
              <a:rPr lang="ja-JP" altLang="en-US" sz="1000" dirty="0" smtClean="0">
                <a:latin typeface="+mn-ea"/>
              </a:rPr>
              <a:t>旅行業法</a:t>
            </a:r>
            <a:r>
              <a:rPr lang="en-US" altLang="ja-JP" sz="1000" dirty="0">
                <a:latin typeface="+mn-ea"/>
              </a:rPr>
              <a:t>(</a:t>
            </a:r>
            <a:r>
              <a:rPr lang="ja-JP" altLang="en-US" sz="1000" dirty="0">
                <a:latin typeface="+mn-ea"/>
              </a:rPr>
              <a:t>昭和</a:t>
            </a:r>
            <a:r>
              <a:rPr lang="en-US" altLang="ja-JP" sz="1000" dirty="0">
                <a:latin typeface="+mn-ea"/>
              </a:rPr>
              <a:t>27</a:t>
            </a:r>
            <a:r>
              <a:rPr lang="ja-JP" altLang="en-US" sz="1000" dirty="0">
                <a:latin typeface="+mn-ea"/>
              </a:rPr>
              <a:t>年法律第</a:t>
            </a:r>
            <a:r>
              <a:rPr lang="en-US" altLang="ja-JP" sz="1000" dirty="0">
                <a:latin typeface="+mn-ea"/>
              </a:rPr>
              <a:t>239</a:t>
            </a:r>
            <a:r>
              <a:rPr lang="ja-JP" altLang="en-US" sz="1000" dirty="0">
                <a:latin typeface="+mn-ea"/>
              </a:rPr>
              <a:t>号</a:t>
            </a:r>
            <a:r>
              <a:rPr lang="en-US" altLang="ja-JP" sz="1000" dirty="0">
                <a:latin typeface="+mn-ea"/>
              </a:rPr>
              <a:t>)</a:t>
            </a:r>
            <a:r>
              <a:rPr lang="ja-JP" altLang="en-US" sz="1000" dirty="0">
                <a:latin typeface="+mn-ea"/>
              </a:rPr>
              <a:t>に基づき旅行業の登録を受けた旅行業者で、かつ日本国内に事業所がある</a:t>
            </a:r>
            <a:r>
              <a:rPr lang="ja-JP" altLang="en-US" sz="1000" dirty="0" smtClean="0">
                <a:latin typeface="+mn-ea"/>
              </a:rPr>
              <a:t>者</a:t>
            </a:r>
            <a:endParaRPr lang="en-US" altLang="ja-JP" sz="1000" dirty="0" smtClean="0">
              <a:latin typeface="+mn-ea"/>
            </a:endParaRPr>
          </a:p>
          <a:p>
            <a:pPr algn="l"/>
            <a:r>
              <a:rPr lang="ja-JP" altLang="en-US" sz="1100" b="1" dirty="0">
                <a:solidFill>
                  <a:srgbClr val="FFC000"/>
                </a:solidFill>
              </a:rPr>
              <a:t>補助の対象となるツアー</a:t>
            </a:r>
          </a:p>
          <a:p>
            <a:pPr algn="l"/>
            <a:r>
              <a:rPr lang="ja-JP" altLang="en-US" sz="1000" dirty="0" smtClean="0">
                <a:latin typeface="+mn-ea"/>
              </a:rPr>
              <a:t>◆</a:t>
            </a:r>
            <a:r>
              <a:rPr lang="ja-JP" altLang="en-US" sz="1000" dirty="0">
                <a:latin typeface="+mn-ea"/>
              </a:rPr>
              <a:t>日帰り</a:t>
            </a:r>
            <a:r>
              <a:rPr lang="ja-JP" altLang="en-US" sz="1000" dirty="0" smtClean="0">
                <a:latin typeface="+mn-ea"/>
              </a:rPr>
              <a:t>ツアー：備前</a:t>
            </a:r>
            <a:r>
              <a:rPr lang="ja-JP" altLang="en-US" sz="1000" dirty="0">
                <a:latin typeface="+mn-ea"/>
              </a:rPr>
              <a:t>市内の有料観光</a:t>
            </a:r>
            <a:r>
              <a:rPr lang="ja-JP" altLang="en-US" sz="1000" dirty="0" smtClean="0">
                <a:latin typeface="+mn-ea"/>
              </a:rPr>
              <a:t>施設または</a:t>
            </a:r>
            <a:r>
              <a:rPr lang="ja-JP" altLang="en-US" sz="1000" dirty="0">
                <a:latin typeface="+mn-ea"/>
              </a:rPr>
              <a:t>体験プログラム、飲食店を</a:t>
            </a:r>
            <a:r>
              <a:rPr lang="en-US" altLang="ja-JP" sz="1000" dirty="0" smtClean="0">
                <a:latin typeface="+mn-ea"/>
              </a:rPr>
              <a:t>2</a:t>
            </a:r>
            <a:r>
              <a:rPr lang="ja-JP" altLang="en-US" sz="1000" dirty="0" smtClean="0">
                <a:latin typeface="+mn-ea"/>
              </a:rPr>
              <a:t>か所</a:t>
            </a:r>
            <a:r>
              <a:rPr lang="ja-JP" altLang="en-US" sz="1000" dirty="0">
                <a:latin typeface="+mn-ea"/>
              </a:rPr>
              <a:t>以上利用するツアー</a:t>
            </a:r>
          </a:p>
          <a:p>
            <a:pPr algn="l"/>
            <a:r>
              <a:rPr lang="ja-JP" altLang="en-US" sz="1000" dirty="0">
                <a:latin typeface="+mn-ea"/>
              </a:rPr>
              <a:t>◆宿泊</a:t>
            </a:r>
            <a:r>
              <a:rPr lang="ja-JP" altLang="en-US" sz="1000" dirty="0" smtClean="0">
                <a:latin typeface="+mn-ea"/>
              </a:rPr>
              <a:t>ツアー：市内</a:t>
            </a:r>
            <a:r>
              <a:rPr lang="ja-JP" altLang="en-US" sz="1000" dirty="0">
                <a:latin typeface="+mn-ea"/>
              </a:rPr>
              <a:t>の宿泊施設に宿泊し、</a:t>
            </a:r>
            <a:r>
              <a:rPr lang="ja-JP" altLang="en-US" sz="1000" dirty="0" smtClean="0">
                <a:latin typeface="+mn-ea"/>
              </a:rPr>
              <a:t>かつ、市内</a:t>
            </a:r>
            <a:r>
              <a:rPr lang="ja-JP" altLang="en-US" sz="1000" dirty="0">
                <a:latin typeface="+mn-ea"/>
              </a:rPr>
              <a:t>有料観光</a:t>
            </a:r>
            <a:r>
              <a:rPr lang="ja-JP" altLang="en-US" sz="1000" dirty="0" smtClean="0">
                <a:latin typeface="+mn-ea"/>
              </a:rPr>
              <a:t>施設または</a:t>
            </a:r>
            <a:r>
              <a:rPr lang="ja-JP" altLang="en-US" sz="1000" dirty="0">
                <a:latin typeface="+mn-ea"/>
              </a:rPr>
              <a:t>体験</a:t>
            </a:r>
            <a:r>
              <a:rPr lang="ja-JP" altLang="en-US" sz="1000" dirty="0" smtClean="0">
                <a:latin typeface="+mn-ea"/>
              </a:rPr>
              <a:t>プログラム、飲食店</a:t>
            </a:r>
            <a:r>
              <a:rPr lang="ja-JP" altLang="en-US" sz="1000" dirty="0">
                <a:latin typeface="+mn-ea"/>
              </a:rPr>
              <a:t>を</a:t>
            </a:r>
            <a:r>
              <a:rPr lang="en-US" altLang="ja-JP" sz="1000" dirty="0" smtClean="0">
                <a:latin typeface="+mn-ea"/>
              </a:rPr>
              <a:t>1</a:t>
            </a:r>
            <a:r>
              <a:rPr lang="ja-JP" altLang="en-US" sz="1000" dirty="0" smtClean="0">
                <a:latin typeface="+mn-ea"/>
              </a:rPr>
              <a:t>か所以上利用</a:t>
            </a:r>
            <a:endParaRPr lang="en-US" altLang="ja-JP" sz="1000" dirty="0" smtClean="0">
              <a:latin typeface="+mn-ea"/>
            </a:endParaRPr>
          </a:p>
          <a:p>
            <a:pPr algn="l">
              <a:spcBef>
                <a:spcPts val="0"/>
              </a:spcBef>
            </a:pPr>
            <a:r>
              <a:rPr lang="ja-JP" altLang="en-US" sz="1000" dirty="0">
                <a:latin typeface="+mn-ea"/>
              </a:rPr>
              <a:t>　</a:t>
            </a:r>
            <a:r>
              <a:rPr lang="ja-JP" altLang="en-US" sz="1000" dirty="0" smtClean="0">
                <a:latin typeface="+mn-ea"/>
              </a:rPr>
              <a:t>　　　　　　するツアー</a:t>
            </a:r>
            <a:endParaRPr lang="ja-JP" altLang="en-US" sz="1000" dirty="0">
              <a:latin typeface="+mn-ea"/>
            </a:endParaRPr>
          </a:p>
          <a:p>
            <a:pPr algn="l"/>
            <a:r>
              <a:rPr lang="ja-JP" altLang="en-US" sz="1100" b="1" dirty="0">
                <a:solidFill>
                  <a:srgbClr val="FFC000"/>
                </a:solidFill>
              </a:rPr>
              <a:t>補助</a:t>
            </a:r>
            <a:r>
              <a:rPr lang="ja-JP" altLang="en-US" sz="1100" b="1" dirty="0" smtClean="0">
                <a:solidFill>
                  <a:srgbClr val="FFC000"/>
                </a:solidFill>
              </a:rPr>
              <a:t>要件</a:t>
            </a:r>
            <a:r>
              <a:rPr lang="ja-JP" altLang="en-US" sz="1000" dirty="0" smtClean="0"/>
              <a:t>（次</a:t>
            </a:r>
            <a:r>
              <a:rPr lang="ja-JP" altLang="en-US" sz="1000" dirty="0"/>
              <a:t>に掲げる全ての要件を満たしたツアーである</a:t>
            </a:r>
            <a:r>
              <a:rPr lang="ja-JP" altLang="en-US" sz="1000" dirty="0" smtClean="0"/>
              <a:t>こと）</a:t>
            </a:r>
            <a:endParaRPr lang="ja-JP" altLang="en-US" sz="1000" dirty="0"/>
          </a:p>
          <a:p>
            <a:pPr algn="l"/>
            <a:r>
              <a:rPr lang="en-US" altLang="ja-JP" sz="1000" dirty="0">
                <a:latin typeface="+mn-ea"/>
              </a:rPr>
              <a:t>(1</a:t>
            </a:r>
            <a:r>
              <a:rPr lang="en-US" altLang="ja-JP" sz="1000" dirty="0" smtClean="0">
                <a:latin typeface="+mn-ea"/>
              </a:rPr>
              <a:t>) </a:t>
            </a:r>
            <a:r>
              <a:rPr lang="ja-JP" altLang="en-US" sz="1000" dirty="0" smtClean="0">
                <a:latin typeface="+mn-ea"/>
              </a:rPr>
              <a:t>観光</a:t>
            </a:r>
            <a:r>
              <a:rPr lang="ja-JP" altLang="en-US" sz="1000" dirty="0">
                <a:latin typeface="+mn-ea"/>
              </a:rPr>
              <a:t>バスを利用した観光ツアーであること</a:t>
            </a:r>
          </a:p>
          <a:p>
            <a:pPr algn="l">
              <a:spcBef>
                <a:spcPts val="0"/>
              </a:spcBef>
            </a:pPr>
            <a:r>
              <a:rPr lang="en-US" altLang="ja-JP" sz="1000" dirty="0">
                <a:latin typeface="+mn-ea"/>
              </a:rPr>
              <a:t>(2</a:t>
            </a:r>
            <a:r>
              <a:rPr lang="en-US" altLang="ja-JP" sz="1000" dirty="0" smtClean="0">
                <a:latin typeface="+mn-ea"/>
              </a:rPr>
              <a:t>) </a:t>
            </a:r>
            <a:r>
              <a:rPr lang="ja-JP" altLang="en-US" sz="1000" dirty="0" smtClean="0">
                <a:latin typeface="+mn-ea"/>
              </a:rPr>
              <a:t>国</a:t>
            </a:r>
            <a:r>
              <a:rPr lang="ja-JP" altLang="en-US" sz="1000" dirty="0">
                <a:latin typeface="+mn-ea"/>
              </a:rPr>
              <a:t>または地方自治体が実施する会議、研修または学校行事でない</a:t>
            </a:r>
            <a:r>
              <a:rPr lang="ja-JP" altLang="en-US" sz="1000" dirty="0" smtClean="0">
                <a:latin typeface="+mn-ea"/>
              </a:rPr>
              <a:t>こと</a:t>
            </a:r>
            <a:endParaRPr lang="ja-JP" altLang="en-US" sz="1000" dirty="0">
              <a:latin typeface="+mn-ea"/>
            </a:endParaRPr>
          </a:p>
          <a:p>
            <a:pPr algn="l">
              <a:spcBef>
                <a:spcPts val="0"/>
              </a:spcBef>
            </a:pPr>
            <a:r>
              <a:rPr lang="en-US" altLang="ja-JP" sz="1000" dirty="0">
                <a:latin typeface="+mn-ea"/>
              </a:rPr>
              <a:t>(3</a:t>
            </a:r>
            <a:r>
              <a:rPr lang="en-US" altLang="ja-JP" sz="1000" dirty="0" smtClean="0">
                <a:latin typeface="+mn-ea"/>
              </a:rPr>
              <a:t>) </a:t>
            </a:r>
            <a:r>
              <a:rPr lang="ja-JP" altLang="en-US" sz="1000" dirty="0" smtClean="0">
                <a:latin typeface="+mn-ea"/>
              </a:rPr>
              <a:t>ツアー</a:t>
            </a:r>
            <a:r>
              <a:rPr lang="ja-JP" altLang="en-US" sz="1000" dirty="0">
                <a:latin typeface="+mn-ea"/>
              </a:rPr>
              <a:t>の参加者が特定の政治、宗教活動を目的とした団体でない</a:t>
            </a:r>
            <a:r>
              <a:rPr lang="ja-JP" altLang="en-US" sz="1000" dirty="0" smtClean="0">
                <a:latin typeface="+mn-ea"/>
              </a:rPr>
              <a:t>こと</a:t>
            </a:r>
            <a:endParaRPr lang="ja-JP" altLang="en-US" sz="1000" dirty="0">
              <a:latin typeface="+mn-ea"/>
            </a:endParaRPr>
          </a:p>
          <a:p>
            <a:pPr algn="l">
              <a:spcBef>
                <a:spcPts val="0"/>
              </a:spcBef>
            </a:pPr>
            <a:r>
              <a:rPr lang="en-US" altLang="ja-JP" sz="1000" dirty="0">
                <a:latin typeface="+mn-ea"/>
              </a:rPr>
              <a:t>(4</a:t>
            </a:r>
            <a:r>
              <a:rPr lang="en-US" altLang="ja-JP" sz="1000" dirty="0" smtClean="0">
                <a:latin typeface="+mn-ea"/>
              </a:rPr>
              <a:t>) </a:t>
            </a:r>
            <a:r>
              <a:rPr lang="ja-JP" altLang="en-US" sz="1000" dirty="0" smtClean="0">
                <a:latin typeface="+mn-ea"/>
              </a:rPr>
              <a:t>他</a:t>
            </a:r>
            <a:r>
              <a:rPr lang="ja-JP" altLang="en-US" sz="1000" dirty="0">
                <a:latin typeface="+mn-ea"/>
              </a:rPr>
              <a:t>の地方自治団体等から補助金、助成金等を交付されての補助金、助成金等の交付対象となっていない</a:t>
            </a:r>
            <a:r>
              <a:rPr lang="ja-JP" altLang="en-US" sz="1000" dirty="0" smtClean="0">
                <a:latin typeface="+mn-ea"/>
              </a:rPr>
              <a:t>こと</a:t>
            </a:r>
            <a:endParaRPr lang="en-US" altLang="ja-JP" sz="1000" dirty="0" smtClean="0">
              <a:latin typeface="+mn-ea"/>
            </a:endParaRPr>
          </a:p>
          <a:p>
            <a:pPr algn="l">
              <a:spcBef>
                <a:spcPts val="0"/>
              </a:spcBef>
            </a:pPr>
            <a:r>
              <a:rPr lang="ja-JP" altLang="en-US" sz="1000" dirty="0" smtClean="0">
                <a:latin typeface="+mn-ea"/>
              </a:rPr>
              <a:t>　　</a:t>
            </a:r>
            <a:r>
              <a:rPr lang="en-US" altLang="ja-JP" sz="1000" dirty="0" smtClean="0">
                <a:latin typeface="+mn-ea"/>
              </a:rPr>
              <a:t>※</a:t>
            </a:r>
            <a:r>
              <a:rPr lang="ja-JP" altLang="en-US" sz="1000" dirty="0" smtClean="0">
                <a:latin typeface="+mn-ea"/>
              </a:rPr>
              <a:t>岡山県</a:t>
            </a:r>
            <a:r>
              <a:rPr lang="ja-JP" altLang="en-US" sz="1000" smtClean="0">
                <a:latin typeface="+mn-ea"/>
              </a:rPr>
              <a:t>周遊観光助成事業（教育旅行）との併用可（詳しくはお問合せください）</a:t>
            </a:r>
            <a:endParaRPr lang="ja-JP" altLang="en-US" sz="1000" dirty="0">
              <a:latin typeface="+mn-ea"/>
            </a:endParaRPr>
          </a:p>
          <a:p>
            <a:pPr algn="l"/>
            <a:r>
              <a:rPr lang="ja-JP" altLang="en-US" sz="1100" b="1" dirty="0">
                <a:solidFill>
                  <a:srgbClr val="FFC000"/>
                </a:solidFill>
                <a:latin typeface="+mn-ea"/>
              </a:rPr>
              <a:t>補助金の</a:t>
            </a:r>
            <a:r>
              <a:rPr lang="ja-JP" altLang="en-US" sz="1100" b="1" dirty="0" smtClean="0">
                <a:solidFill>
                  <a:srgbClr val="FFC000"/>
                </a:solidFill>
                <a:latin typeface="+mn-ea"/>
              </a:rPr>
              <a:t>額</a:t>
            </a:r>
            <a:r>
              <a:rPr lang="ja-JP" altLang="en-US" sz="1000" b="1" dirty="0" smtClean="0">
                <a:latin typeface="+mn-ea"/>
              </a:rPr>
              <a:t>（</a:t>
            </a:r>
            <a:r>
              <a:rPr lang="ja-JP" altLang="en-US" sz="1000" dirty="0" smtClean="0">
                <a:latin typeface="+mn-ea"/>
              </a:rPr>
              <a:t>各ツアー</a:t>
            </a:r>
            <a:r>
              <a:rPr lang="ja-JP" altLang="en-US" sz="1000" dirty="0">
                <a:latin typeface="+mn-ea"/>
              </a:rPr>
              <a:t>の区分に応じ、それぞれに定める額の合計</a:t>
            </a:r>
            <a:r>
              <a:rPr lang="ja-JP" altLang="en-US" sz="1000" dirty="0" smtClean="0">
                <a:latin typeface="+mn-ea"/>
              </a:rPr>
              <a:t>額）</a:t>
            </a:r>
            <a:endParaRPr lang="ja-JP" altLang="en-US" sz="1000" dirty="0">
              <a:latin typeface="+mn-ea"/>
            </a:endParaRPr>
          </a:p>
          <a:p>
            <a:pPr algn="l"/>
            <a:r>
              <a:rPr lang="en-US" altLang="ja-JP" sz="1000" dirty="0">
                <a:latin typeface="+mn-ea"/>
              </a:rPr>
              <a:t>(1</a:t>
            </a:r>
            <a:r>
              <a:rPr lang="en-US" altLang="ja-JP" sz="1000" dirty="0" smtClean="0">
                <a:latin typeface="+mn-ea"/>
              </a:rPr>
              <a:t>)</a:t>
            </a:r>
            <a:r>
              <a:rPr lang="ja-JP" altLang="en-US" sz="1000" dirty="0" smtClean="0">
                <a:latin typeface="+mn-ea"/>
              </a:rPr>
              <a:t> 日帰り</a:t>
            </a:r>
            <a:r>
              <a:rPr lang="ja-JP" altLang="en-US" sz="1000" dirty="0">
                <a:latin typeface="+mn-ea"/>
              </a:rPr>
              <a:t>ツアー　参加者</a:t>
            </a:r>
            <a:r>
              <a:rPr lang="en-US" altLang="ja-JP" sz="1000" dirty="0">
                <a:latin typeface="+mn-ea"/>
              </a:rPr>
              <a:t>1</a:t>
            </a:r>
            <a:r>
              <a:rPr lang="ja-JP" altLang="en-US" sz="1000" dirty="0">
                <a:latin typeface="+mn-ea"/>
              </a:rPr>
              <a:t>名当たり</a:t>
            </a:r>
            <a:r>
              <a:rPr lang="en-US" altLang="ja-JP" sz="1000" dirty="0">
                <a:latin typeface="+mn-ea"/>
              </a:rPr>
              <a:t>500</a:t>
            </a:r>
            <a:r>
              <a:rPr lang="ja-JP" altLang="en-US" sz="1000" dirty="0" smtClean="0">
                <a:latin typeface="+mn-ea"/>
              </a:rPr>
              <a:t>円　　　</a:t>
            </a:r>
            <a:r>
              <a:rPr lang="en-US" altLang="ja-JP" sz="1000" dirty="0" smtClean="0">
                <a:latin typeface="+mn-ea"/>
              </a:rPr>
              <a:t>(</a:t>
            </a:r>
            <a:r>
              <a:rPr lang="en-US" altLang="ja-JP" sz="1000" dirty="0">
                <a:latin typeface="+mn-ea"/>
              </a:rPr>
              <a:t>2</a:t>
            </a:r>
            <a:r>
              <a:rPr lang="en-US" altLang="ja-JP" sz="1000" dirty="0" smtClean="0">
                <a:latin typeface="+mn-ea"/>
              </a:rPr>
              <a:t>)</a:t>
            </a:r>
            <a:r>
              <a:rPr lang="ja-JP" altLang="en-US" sz="1000" dirty="0" smtClean="0">
                <a:latin typeface="+mn-ea"/>
              </a:rPr>
              <a:t> 宿泊</a:t>
            </a:r>
            <a:r>
              <a:rPr lang="ja-JP" altLang="en-US" sz="1000" dirty="0">
                <a:latin typeface="+mn-ea"/>
              </a:rPr>
              <a:t>ツアー　参加者</a:t>
            </a:r>
            <a:r>
              <a:rPr lang="en-US" altLang="ja-JP" sz="1000" dirty="0">
                <a:latin typeface="+mn-ea"/>
              </a:rPr>
              <a:t>1</a:t>
            </a:r>
            <a:r>
              <a:rPr lang="ja-JP" altLang="en-US" sz="1000" dirty="0">
                <a:latin typeface="+mn-ea"/>
              </a:rPr>
              <a:t>名当たり</a:t>
            </a:r>
            <a:r>
              <a:rPr lang="en-US" altLang="ja-JP" sz="1000" dirty="0">
                <a:latin typeface="+mn-ea"/>
              </a:rPr>
              <a:t>1,000</a:t>
            </a:r>
            <a:r>
              <a:rPr lang="ja-JP" altLang="en-US" sz="1000" dirty="0" smtClean="0">
                <a:latin typeface="+mn-ea"/>
              </a:rPr>
              <a:t>円</a:t>
            </a:r>
            <a:endParaRPr lang="ja-JP" altLang="en-US" sz="900" dirty="0">
              <a:latin typeface="+mn-ea"/>
            </a:endParaRPr>
          </a:p>
          <a:p>
            <a:pPr algn="l"/>
            <a:r>
              <a:rPr lang="ja-JP" altLang="en-US" sz="1100" b="1" dirty="0">
                <a:solidFill>
                  <a:srgbClr val="FFC000"/>
                </a:solidFill>
                <a:latin typeface="+mn-ea"/>
              </a:rPr>
              <a:t>補助金の</a:t>
            </a:r>
            <a:r>
              <a:rPr lang="ja-JP" altLang="en-US" sz="1100" b="1" dirty="0" smtClean="0">
                <a:solidFill>
                  <a:srgbClr val="FFC000"/>
                </a:solidFill>
                <a:latin typeface="+mn-ea"/>
              </a:rPr>
              <a:t>交付申請</a:t>
            </a:r>
            <a:endParaRPr lang="ja-JP" altLang="en-US" sz="1100" b="1" dirty="0">
              <a:solidFill>
                <a:srgbClr val="FFC000"/>
              </a:solidFill>
              <a:latin typeface="+mn-ea"/>
            </a:endParaRPr>
          </a:p>
          <a:p>
            <a:pPr algn="l"/>
            <a:r>
              <a:rPr lang="ja-JP" altLang="en-US" sz="1000" dirty="0">
                <a:latin typeface="+mn-ea"/>
              </a:rPr>
              <a:t>・</a:t>
            </a:r>
            <a:r>
              <a:rPr lang="ja-JP" altLang="en-US" sz="1000" dirty="0" smtClean="0">
                <a:latin typeface="+mn-ea"/>
              </a:rPr>
              <a:t>ツアー</a:t>
            </a:r>
            <a:r>
              <a:rPr lang="ja-JP" altLang="en-US" sz="1000" dirty="0">
                <a:latin typeface="+mn-ea"/>
              </a:rPr>
              <a:t>催行</a:t>
            </a:r>
            <a:r>
              <a:rPr lang="en-US" altLang="ja-JP" sz="1000" dirty="0">
                <a:latin typeface="+mn-ea"/>
              </a:rPr>
              <a:t>14</a:t>
            </a:r>
            <a:r>
              <a:rPr lang="ja-JP" altLang="en-US" sz="1000" dirty="0">
                <a:latin typeface="+mn-ea"/>
              </a:rPr>
              <a:t>日前までに事前の申請が必要</a:t>
            </a:r>
            <a:r>
              <a:rPr lang="ja-JP" altLang="en-US" sz="1000" dirty="0" smtClean="0">
                <a:latin typeface="+mn-ea"/>
              </a:rPr>
              <a:t>です</a:t>
            </a:r>
            <a:endParaRPr lang="ja-JP" altLang="en-US" sz="1000" dirty="0">
              <a:latin typeface="+mn-ea"/>
            </a:endParaRPr>
          </a:p>
          <a:p>
            <a:pPr algn="l">
              <a:spcBef>
                <a:spcPts val="0"/>
              </a:spcBef>
            </a:pPr>
            <a:r>
              <a:rPr lang="ja-JP" altLang="en-US" sz="1000" dirty="0" smtClean="0">
                <a:latin typeface="+mn-ea"/>
              </a:rPr>
              <a:t>・交付</a:t>
            </a:r>
            <a:r>
              <a:rPr lang="ja-JP" altLang="en-US" sz="1000" dirty="0">
                <a:latin typeface="+mn-ea"/>
              </a:rPr>
              <a:t>申請額がその年度の予算の上限額に</a:t>
            </a:r>
            <a:r>
              <a:rPr lang="ja-JP" altLang="en-US" sz="1000" dirty="0" smtClean="0">
                <a:latin typeface="+mn-ea"/>
              </a:rPr>
              <a:t>達した時点</a:t>
            </a:r>
            <a:r>
              <a:rPr lang="ja-JP" altLang="en-US" sz="1000" dirty="0">
                <a:latin typeface="+mn-ea"/>
              </a:rPr>
              <a:t>で申請の受付を終了</a:t>
            </a:r>
            <a:r>
              <a:rPr lang="ja-JP" altLang="en-US" sz="1000" dirty="0" smtClean="0">
                <a:latin typeface="+mn-ea"/>
              </a:rPr>
              <a:t>します</a:t>
            </a:r>
            <a:endParaRPr lang="ja-JP" altLang="en-US" sz="1000" dirty="0">
              <a:latin typeface="+mn-ea"/>
            </a:endParaRPr>
          </a:p>
          <a:p>
            <a:pPr algn="l"/>
            <a:r>
              <a:rPr lang="ja-JP" altLang="en-US" sz="1050" b="1" dirty="0">
                <a:solidFill>
                  <a:srgbClr val="FFC000"/>
                </a:solidFill>
                <a:latin typeface="+mn-ea"/>
              </a:rPr>
              <a:t>その他</a:t>
            </a:r>
          </a:p>
          <a:p>
            <a:pPr algn="l"/>
            <a:r>
              <a:rPr lang="ja-JP" altLang="en-US" sz="1000" dirty="0">
                <a:latin typeface="+mn-ea"/>
              </a:rPr>
              <a:t>◆日帰りツアー</a:t>
            </a:r>
          </a:p>
          <a:p>
            <a:pPr algn="l">
              <a:spcBef>
                <a:spcPts val="0"/>
              </a:spcBef>
            </a:pPr>
            <a:r>
              <a:rPr lang="en-US" altLang="ja-JP" sz="1000" dirty="0">
                <a:latin typeface="+mn-ea"/>
              </a:rPr>
              <a:t>(1</a:t>
            </a:r>
            <a:r>
              <a:rPr lang="en-US" altLang="ja-JP" sz="1000" dirty="0" smtClean="0">
                <a:latin typeface="+mn-ea"/>
              </a:rPr>
              <a:t>)</a:t>
            </a:r>
            <a:r>
              <a:rPr lang="ja-JP" altLang="en-US" sz="1000" dirty="0">
                <a:latin typeface="+mn-ea"/>
              </a:rPr>
              <a:t> </a:t>
            </a:r>
            <a:r>
              <a:rPr lang="ja-JP" altLang="en-US" sz="1000" dirty="0" smtClean="0">
                <a:latin typeface="+mn-ea"/>
              </a:rPr>
              <a:t>実績</a:t>
            </a:r>
            <a:r>
              <a:rPr lang="ja-JP" altLang="en-US" sz="1000" dirty="0">
                <a:latin typeface="+mn-ea"/>
              </a:rPr>
              <a:t>報告の際には、入場料・体験料・飲食代などの参加人数を確認することができる領収書の提出が必要です</a:t>
            </a:r>
            <a:r>
              <a:rPr lang="ja-JP" altLang="en-US" sz="1000" dirty="0" smtClean="0">
                <a:latin typeface="+mn-ea"/>
              </a:rPr>
              <a:t>。</a:t>
            </a:r>
            <a:endParaRPr lang="en-US" altLang="ja-JP" sz="1000" dirty="0" smtClean="0">
              <a:latin typeface="+mn-ea"/>
            </a:endParaRPr>
          </a:p>
          <a:p>
            <a:pPr algn="l">
              <a:spcBef>
                <a:spcPts val="0"/>
              </a:spcBef>
            </a:pPr>
            <a:r>
              <a:rPr lang="ja-JP" altLang="en-US" sz="1000" dirty="0">
                <a:latin typeface="+mn-ea"/>
              </a:rPr>
              <a:t>　</a:t>
            </a:r>
            <a:r>
              <a:rPr lang="ja-JP" altLang="en-US" sz="1000" dirty="0" smtClean="0">
                <a:latin typeface="+mn-ea"/>
              </a:rPr>
              <a:t>（有料</a:t>
            </a:r>
            <a:r>
              <a:rPr lang="ja-JP" altLang="en-US" sz="1000" dirty="0">
                <a:latin typeface="+mn-ea"/>
              </a:rPr>
              <a:t>観光</a:t>
            </a:r>
            <a:r>
              <a:rPr lang="ja-JP" altLang="en-US" sz="1000" dirty="0" smtClean="0">
                <a:latin typeface="+mn-ea"/>
              </a:rPr>
              <a:t>施設または</a:t>
            </a:r>
            <a:r>
              <a:rPr lang="ja-JP" altLang="en-US" sz="1000" dirty="0">
                <a:latin typeface="+mn-ea"/>
              </a:rPr>
              <a:t>体験プログラム、</a:t>
            </a:r>
            <a:r>
              <a:rPr lang="ja-JP" altLang="en-US" sz="1000" dirty="0" smtClean="0">
                <a:latin typeface="+mn-ea"/>
              </a:rPr>
              <a:t>飲食店で</a:t>
            </a:r>
            <a:r>
              <a:rPr lang="en-US" altLang="ja-JP" sz="1000" dirty="0" smtClean="0">
                <a:latin typeface="+mn-ea"/>
              </a:rPr>
              <a:t>2</a:t>
            </a:r>
            <a:r>
              <a:rPr lang="ja-JP" altLang="en-US" sz="1000" dirty="0" smtClean="0">
                <a:latin typeface="+mn-ea"/>
              </a:rPr>
              <a:t>か所以上</a:t>
            </a:r>
            <a:r>
              <a:rPr lang="ja-JP" altLang="en-US" sz="1000" dirty="0">
                <a:latin typeface="+mn-ea"/>
              </a:rPr>
              <a:t>）</a:t>
            </a:r>
          </a:p>
          <a:p>
            <a:pPr algn="l">
              <a:spcBef>
                <a:spcPts val="0"/>
              </a:spcBef>
            </a:pPr>
            <a:r>
              <a:rPr lang="en-US" altLang="ja-JP" sz="1000" dirty="0" smtClean="0">
                <a:latin typeface="+mn-ea"/>
              </a:rPr>
              <a:t>(2) </a:t>
            </a:r>
            <a:r>
              <a:rPr lang="ja-JP" altLang="en-US" sz="1000" dirty="0" smtClean="0">
                <a:latin typeface="+mn-ea"/>
              </a:rPr>
              <a:t>立寄り</a:t>
            </a:r>
            <a:r>
              <a:rPr lang="ja-JP" altLang="en-US" sz="1000" dirty="0">
                <a:latin typeface="+mn-ea"/>
              </a:rPr>
              <a:t>施設</a:t>
            </a:r>
            <a:r>
              <a:rPr lang="en-US" altLang="ja-JP" sz="1000" dirty="0">
                <a:latin typeface="+mn-ea"/>
              </a:rPr>
              <a:t>2</a:t>
            </a:r>
            <a:r>
              <a:rPr lang="ja-JP" altLang="en-US" sz="1000" dirty="0">
                <a:latin typeface="+mn-ea"/>
              </a:rPr>
              <a:t>か所以上のうち、</a:t>
            </a:r>
            <a:r>
              <a:rPr lang="en-US" altLang="ja-JP" sz="1000" dirty="0">
                <a:latin typeface="+mn-ea"/>
              </a:rPr>
              <a:t>1</a:t>
            </a:r>
            <a:r>
              <a:rPr lang="ja-JP" altLang="en-US" sz="1000" dirty="0">
                <a:latin typeface="+mn-ea"/>
              </a:rPr>
              <a:t>か所はお買い物等の立寄りも可能とし、領収書を「立寄り証明書」に代える</a:t>
            </a:r>
            <a:r>
              <a:rPr lang="ja-JP" altLang="en-US" sz="1000" dirty="0" smtClean="0">
                <a:latin typeface="+mn-ea"/>
              </a:rPr>
              <a:t>こと</a:t>
            </a:r>
            <a:endParaRPr lang="en-US" altLang="ja-JP" sz="1000" dirty="0" smtClean="0">
              <a:latin typeface="+mn-ea"/>
            </a:endParaRPr>
          </a:p>
          <a:p>
            <a:pPr algn="l">
              <a:spcBef>
                <a:spcPts val="0"/>
              </a:spcBef>
            </a:pPr>
            <a:r>
              <a:rPr lang="ja-JP" altLang="en-US" sz="1000" dirty="0">
                <a:latin typeface="+mn-ea"/>
              </a:rPr>
              <a:t>　</a:t>
            </a:r>
            <a:r>
              <a:rPr lang="ja-JP" altLang="en-US" sz="1000" dirty="0" smtClean="0">
                <a:latin typeface="+mn-ea"/>
              </a:rPr>
              <a:t>が</a:t>
            </a:r>
            <a:r>
              <a:rPr lang="ja-JP" altLang="en-US" sz="1000" dirty="0">
                <a:latin typeface="+mn-ea"/>
              </a:rPr>
              <a:t>できます。（最低</a:t>
            </a:r>
            <a:r>
              <a:rPr lang="en-US" altLang="ja-JP" sz="1000" dirty="0">
                <a:latin typeface="+mn-ea"/>
              </a:rPr>
              <a:t>1</a:t>
            </a:r>
            <a:r>
              <a:rPr lang="ja-JP" altLang="en-US" sz="1000" dirty="0">
                <a:latin typeface="+mn-ea"/>
              </a:rPr>
              <a:t>か所は参加人数を確認することができる領収書の提出が必要です</a:t>
            </a:r>
            <a:r>
              <a:rPr lang="ja-JP" altLang="en-US" sz="1000" dirty="0" smtClean="0">
                <a:latin typeface="+mn-ea"/>
              </a:rPr>
              <a:t>）</a:t>
            </a:r>
            <a:endParaRPr lang="ja-JP" altLang="en-US" sz="1000" dirty="0">
              <a:latin typeface="+mn-ea"/>
            </a:endParaRPr>
          </a:p>
          <a:p>
            <a:pPr algn="l"/>
            <a:r>
              <a:rPr lang="ja-JP" altLang="en-US" sz="1000" dirty="0">
                <a:latin typeface="+mn-ea"/>
              </a:rPr>
              <a:t>◆宿泊ツアー</a:t>
            </a:r>
          </a:p>
          <a:p>
            <a:pPr algn="l">
              <a:spcBef>
                <a:spcPts val="0"/>
              </a:spcBef>
            </a:pPr>
            <a:r>
              <a:rPr lang="ja-JP" altLang="en-US" sz="1000" dirty="0">
                <a:latin typeface="+mn-ea"/>
              </a:rPr>
              <a:t> </a:t>
            </a:r>
            <a:r>
              <a:rPr lang="ja-JP" altLang="en-US" sz="1000" dirty="0" smtClean="0">
                <a:latin typeface="+mn-ea"/>
              </a:rPr>
              <a:t>実績</a:t>
            </a:r>
            <a:r>
              <a:rPr lang="ja-JP" altLang="en-US" sz="1000" dirty="0">
                <a:latin typeface="+mn-ea"/>
              </a:rPr>
              <a:t>報告の際には、</a:t>
            </a:r>
          </a:p>
          <a:p>
            <a:pPr algn="l">
              <a:spcBef>
                <a:spcPts val="0"/>
              </a:spcBef>
            </a:pPr>
            <a:r>
              <a:rPr lang="ja-JP" altLang="en-US" sz="1000" dirty="0">
                <a:latin typeface="+mn-ea"/>
              </a:rPr>
              <a:t>・宿泊人数を確認することができる領収書</a:t>
            </a:r>
          </a:p>
          <a:p>
            <a:pPr algn="l">
              <a:spcBef>
                <a:spcPts val="0"/>
              </a:spcBef>
            </a:pPr>
            <a:r>
              <a:rPr lang="ja-JP" altLang="en-US" sz="1000" dirty="0">
                <a:latin typeface="+mn-ea"/>
              </a:rPr>
              <a:t>・入場料・体験料・飲食代などの参加人数を確認することができる領収書または「立寄り証明書」</a:t>
            </a:r>
          </a:p>
          <a:p>
            <a:pPr algn="l">
              <a:spcBef>
                <a:spcPts val="0"/>
              </a:spcBef>
            </a:pPr>
            <a:r>
              <a:rPr lang="ja-JP" altLang="en-US" sz="1000" dirty="0" smtClean="0">
                <a:latin typeface="+mn-ea"/>
              </a:rPr>
              <a:t> の</a:t>
            </a:r>
            <a:r>
              <a:rPr lang="ja-JP" altLang="en-US" sz="1000" dirty="0">
                <a:latin typeface="+mn-ea"/>
              </a:rPr>
              <a:t>提出が必要です</a:t>
            </a:r>
          </a:p>
          <a:p>
            <a:pPr algn="l"/>
            <a:r>
              <a:rPr lang="en-US" altLang="ja-JP" sz="1000" dirty="0" smtClean="0">
                <a:latin typeface="+mn-ea"/>
              </a:rPr>
              <a:t>※</a:t>
            </a:r>
            <a:r>
              <a:rPr lang="ja-JP" altLang="en-US" sz="1000" dirty="0">
                <a:latin typeface="+mn-ea"/>
              </a:rPr>
              <a:t>立寄り証明を希望される場合は、立寄り施設へ</a:t>
            </a:r>
            <a:r>
              <a:rPr lang="ja-JP" altLang="en-US" sz="1000" dirty="0" smtClean="0">
                <a:latin typeface="+mn-ea"/>
              </a:rPr>
              <a:t>事前連絡を</a:t>
            </a:r>
            <a:r>
              <a:rPr lang="ja-JP" altLang="en-US" sz="1000" dirty="0">
                <a:latin typeface="+mn-ea"/>
              </a:rPr>
              <a:t>お願いいたします。</a:t>
            </a:r>
          </a:p>
          <a:p>
            <a:pPr algn="l"/>
            <a:endParaRPr lang="ja-JP" altLang="en-US" sz="1000" dirty="0">
              <a:latin typeface="+mn-ea"/>
            </a:endParaRPr>
          </a:p>
        </p:txBody>
      </p:sp>
      <p:pic>
        <p:nvPicPr>
          <p:cNvPr id="16" name="図 15"/>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4675" y="1850273"/>
            <a:ext cx="2520000" cy="1800000"/>
          </a:xfrm>
          <a:prstGeom prst="ellipse">
            <a:avLst/>
          </a:prstGeom>
          <a:ln>
            <a:noFill/>
          </a:ln>
          <a:effectLst>
            <a:softEdge rad="112500"/>
          </a:effectLst>
        </p:spPr>
      </p:pic>
      <p:pic>
        <p:nvPicPr>
          <p:cNvPr id="17" name="図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06540" y="1589899"/>
            <a:ext cx="2248003" cy="2133808"/>
          </a:xfrm>
          <a:prstGeom prst="ellipse">
            <a:avLst/>
          </a:prstGeom>
          <a:ln>
            <a:noFill/>
          </a:ln>
          <a:effectLst>
            <a:softEdge rad="112500"/>
          </a:effectLst>
        </p:spPr>
      </p:pic>
      <p:sp>
        <p:nvSpPr>
          <p:cNvPr id="10" name="正方形/長方形 9"/>
          <p:cNvSpPr/>
          <p:nvPr/>
        </p:nvSpPr>
        <p:spPr>
          <a:xfrm>
            <a:off x="988233" y="1178945"/>
            <a:ext cx="4733988" cy="523220"/>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lIns="91440" tIns="45720" rIns="91440" bIns="45720">
            <a:spAutoFit/>
          </a:bodyPr>
          <a:lstStyle/>
          <a:p>
            <a:pPr algn="ctr"/>
            <a:r>
              <a:rPr lang="ja-JP" altLang="en-US" sz="2800" b="1" dirty="0" smtClean="0">
                <a:ln w="28575">
                  <a:solidFill>
                    <a:schemeClr val="bg1"/>
                  </a:solidFill>
                  <a:prstDash val="solid"/>
                </a:ln>
                <a:solidFill>
                  <a:schemeClr val="accent1"/>
                </a:solidFill>
                <a:latin typeface="HGP創英角ｺﾞｼｯｸUB" panose="020B0900000000000000" pitchFamily="50" charset="-128"/>
                <a:ea typeface="HGP創英角ｺﾞｼｯｸUB" panose="020B0900000000000000" pitchFamily="50" charset="-128"/>
              </a:rPr>
              <a:t>備前市観光ツアー促進補助金</a:t>
            </a:r>
            <a:endParaRPr lang="ja-JP" altLang="en-US" sz="2800" b="1" dirty="0">
              <a:ln w="28575">
                <a:solidFill>
                  <a:schemeClr val="bg1"/>
                </a:solidFill>
                <a:prstDash val="solid"/>
              </a:ln>
              <a:solidFill>
                <a:schemeClr val="accent1"/>
              </a:solidFill>
              <a:latin typeface="HGP創英角ｺﾞｼｯｸUB" panose="020B0900000000000000" pitchFamily="50" charset="-128"/>
              <a:ea typeface="HGP創英角ｺﾞｼｯｸUB" panose="020B0900000000000000" pitchFamily="50" charset="-128"/>
            </a:endParaRPr>
          </a:p>
        </p:txBody>
      </p:sp>
      <p:sp>
        <p:nvSpPr>
          <p:cNvPr id="27" name="正方形/長方形 26"/>
          <p:cNvSpPr/>
          <p:nvPr/>
        </p:nvSpPr>
        <p:spPr>
          <a:xfrm>
            <a:off x="37469" y="3536836"/>
            <a:ext cx="6786143" cy="5721463"/>
          </a:xfrm>
          <a:prstGeom prst="rect">
            <a:avLst/>
          </a:prstGeom>
          <a:noFill/>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4" name="正方形/長方形 3"/>
          <p:cNvSpPr/>
          <p:nvPr/>
        </p:nvSpPr>
        <p:spPr>
          <a:xfrm>
            <a:off x="1147738" y="8435759"/>
            <a:ext cx="5857923" cy="246221"/>
          </a:xfrm>
          <a:prstGeom prst="rect">
            <a:avLst/>
          </a:prstGeom>
        </p:spPr>
        <p:txBody>
          <a:bodyPr wrap="square">
            <a:spAutoFit/>
          </a:bodyPr>
          <a:lstStyle/>
          <a:p>
            <a:endParaRPr lang="en-US" altLang="zh-TW" sz="1000" dirty="0">
              <a:latin typeface="HG創英角ｺﾞｼｯｸUB" panose="020B0909000000000000" pitchFamily="49" charset="-128"/>
              <a:ea typeface="HG創英角ｺﾞｼｯｸUB" panose="020B0909000000000000" pitchFamily="49" charset="-128"/>
              <a:cs typeface="Aharoni" panose="02010803020104030203" pitchFamily="2" charset="-79"/>
            </a:endParaRPr>
          </a:p>
        </p:txBody>
      </p:sp>
      <p:sp>
        <p:nvSpPr>
          <p:cNvPr id="20" name="サブタイトル 2"/>
          <p:cNvSpPr txBox="1">
            <a:spLocks/>
          </p:cNvSpPr>
          <p:nvPr/>
        </p:nvSpPr>
        <p:spPr>
          <a:xfrm>
            <a:off x="37469" y="9320332"/>
            <a:ext cx="6786143" cy="518993"/>
          </a:xfrm>
          <a:prstGeom prst="rect">
            <a:avLst/>
          </a:prstGeom>
          <a:effectLst>
            <a:softEdge rad="50800"/>
          </a:effectLst>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spcBef>
                <a:spcPts val="0"/>
              </a:spcBef>
            </a:pP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備前市</a:t>
            </a:r>
            <a:r>
              <a:rPr lang="ja-JP"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a:t>
            </a:r>
            <a:r>
              <a:rPr lang="ja-JP" altLang="en-US" sz="1050" dirty="0" smtClean="0">
                <a:latin typeface="HG創英角ｺﾞｼｯｸUB" panose="020B0909000000000000" pitchFamily="49" charset="-128"/>
                <a:ea typeface="HG創英角ｺﾞｼｯｸUB" panose="020B0909000000000000" pitchFamily="49" charset="-128"/>
                <a:cs typeface="Aharoni" panose="02010803020104030203" pitchFamily="2" charset="-79"/>
              </a:rPr>
              <a:t>観光推進事業　担当</a:t>
            </a:r>
            <a:endParaRPr lang="en-US" altLang="ja-JP" sz="1050" dirty="0">
              <a:latin typeface="HG創英角ｺﾞｼｯｸUB" panose="020B0909000000000000" pitchFamily="49" charset="-128"/>
              <a:ea typeface="HG創英角ｺﾞｼｯｸUB" panose="020B0909000000000000" pitchFamily="49" charset="-128"/>
              <a:cs typeface="Aharoni" panose="02010803020104030203" pitchFamily="2" charset="-79"/>
            </a:endParaRPr>
          </a:p>
          <a:p>
            <a:pPr algn="l">
              <a:spcBef>
                <a:spcPts val="0"/>
              </a:spcBef>
            </a:pP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705-8602</a:t>
            </a: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岡山県備前市東片上</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126  TEL</a:t>
            </a: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0869-64-1832</a:t>
            </a: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FAX</a:t>
            </a: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0869-64-1850</a:t>
            </a: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a:t>
            </a:r>
            <a:endPar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endParaRPr>
          </a:p>
          <a:p>
            <a:pPr algn="l">
              <a:spcBef>
                <a:spcPts val="0"/>
              </a:spcBef>
            </a:pPr>
            <a:r>
              <a:rPr lang="en-US" altLang="zh-TW" sz="1050" dirty="0" smtClean="0">
                <a:latin typeface="HG創英角ｺﾞｼｯｸUB" panose="020B0909000000000000" pitchFamily="49" charset="-128"/>
                <a:ea typeface="HG創英角ｺﾞｼｯｸUB" panose="020B0909000000000000" pitchFamily="49" charset="-128"/>
                <a:cs typeface="Aharoni" panose="02010803020104030203" pitchFamily="2" charset="-79"/>
              </a:rPr>
              <a:t>E-mail</a:t>
            </a:r>
            <a:r>
              <a:rPr lang="zh-TW" altLang="en-US" sz="1050" dirty="0" smtClean="0">
                <a:latin typeface="HG創英角ｺﾞｼｯｸUB" panose="020B0909000000000000" pitchFamily="49" charset="-128"/>
                <a:ea typeface="HG創英角ｺﾞｼｯｸUB" panose="020B0909000000000000" pitchFamily="49" charset="-128"/>
                <a:cs typeface="Aharoni" panose="02010803020104030203" pitchFamily="2" charset="-79"/>
              </a:rPr>
              <a:t>：</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bztour@city.bizen.lg.jp</a:t>
            </a:r>
            <a:r>
              <a:rPr lang="zh-TW" altLang="en-US"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a:t>
            </a:r>
            <a:r>
              <a:rPr lang="en-US" altLang="zh-TW" sz="1050" dirty="0" smtClean="0">
                <a:latin typeface="HG創英角ｺﾞｼｯｸUB" panose="020B0909000000000000" pitchFamily="49" charset="-128"/>
                <a:ea typeface="HG創英角ｺﾞｼｯｸUB" panose="020B0909000000000000" pitchFamily="49" charset="-128"/>
                <a:cs typeface="Aharoni" panose="02010803020104030203" pitchFamily="2" charset="-79"/>
              </a:rPr>
              <a:t>URL</a:t>
            </a:r>
            <a:r>
              <a:rPr lang="en-US" altLang="zh-TW" sz="1050" dirty="0">
                <a:latin typeface="HG創英角ｺﾞｼｯｸUB" panose="020B0909000000000000" pitchFamily="49" charset="-128"/>
                <a:ea typeface="HG創英角ｺﾞｼｯｸUB" panose="020B0909000000000000" pitchFamily="49" charset="-128"/>
                <a:cs typeface="Aharoni" panose="02010803020104030203" pitchFamily="2" charset="-79"/>
              </a:rPr>
              <a:t>: https://www.city.bizen.okayama.jp/site/bizen/712.html</a:t>
            </a:r>
          </a:p>
        </p:txBody>
      </p:sp>
      <p:pic>
        <p:nvPicPr>
          <p:cNvPr id="2" name="図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75978" y="9463712"/>
            <a:ext cx="375613" cy="375613"/>
          </a:xfrm>
          <a:prstGeom prst="rect">
            <a:avLst/>
          </a:prstGeom>
        </p:spPr>
      </p:pic>
    </p:spTree>
    <p:extLst>
      <p:ext uri="{BB962C8B-B14F-4D97-AF65-F5344CB8AC3E}">
        <p14:creationId xmlns:p14="http://schemas.microsoft.com/office/powerpoint/2010/main" val="1557818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672</TotalTime>
  <Words>529</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Aharoni</vt:lpstr>
      <vt:lpstr>HGP創英角ｺﾞｼｯｸUB</vt:lpstr>
      <vt:lpstr>HG創英角ｺﾞｼｯｸUB</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瀧井 裕太</dc:creator>
  <cp:lastModifiedBy>lines</cp:lastModifiedBy>
  <cp:revision>51</cp:revision>
  <cp:lastPrinted>2022-12-22T01:54:20Z</cp:lastPrinted>
  <dcterms:created xsi:type="dcterms:W3CDTF">2018-03-13T02:46:48Z</dcterms:created>
  <dcterms:modified xsi:type="dcterms:W3CDTF">2023-12-04T12:32:27Z</dcterms:modified>
</cp:coreProperties>
</file>