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7" r:id="rId1"/>
  </p:sldMasterIdLst>
  <p:sldIdLst>
    <p:sldId id="257" r:id="rId2"/>
    <p:sldId id="258" r:id="rId3"/>
    <p:sldId id="310" r:id="rId4"/>
    <p:sldId id="311" r:id="rId5"/>
    <p:sldId id="301" r:id="rId6"/>
    <p:sldId id="308" r:id="rId7"/>
    <p:sldId id="307" r:id="rId8"/>
    <p:sldId id="306" r:id="rId9"/>
    <p:sldId id="305" r:id="rId10"/>
    <p:sldId id="303" r:id="rId11"/>
    <p:sldId id="304" r:id="rId12"/>
    <p:sldId id="302" r:id="rId13"/>
    <p:sldId id="309" r:id="rId14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59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74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22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4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413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9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17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8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4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83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09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07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68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40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33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BA21-7C44-4221-A925-DE0F3FB651E3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D1C3E4-3F3A-450C-B688-1BEAEC8D1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74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ogoform.jp/form/eByq/80029" TargetMode="External"/><Relationship Id="rId13" Type="http://schemas.openxmlformats.org/officeDocument/2006/relationships/hyperlink" Target="https://logoform.jp/form/eByq/80038" TargetMode="External"/><Relationship Id="rId18" Type="http://schemas.openxmlformats.org/officeDocument/2006/relationships/hyperlink" Target="https://logoform.jp/form/eByq/87185" TargetMode="External"/><Relationship Id="rId3" Type="http://schemas.openxmlformats.org/officeDocument/2006/relationships/hyperlink" Target="https://logoform.jp/form/eByq/79764" TargetMode="External"/><Relationship Id="rId21" Type="http://schemas.openxmlformats.org/officeDocument/2006/relationships/hyperlink" Target="https://logoform.jp/form/eByq/87190" TargetMode="External"/><Relationship Id="rId7" Type="http://schemas.openxmlformats.org/officeDocument/2006/relationships/hyperlink" Target="https://logoform.jp/form/eByq/80028" TargetMode="External"/><Relationship Id="rId12" Type="http://schemas.openxmlformats.org/officeDocument/2006/relationships/hyperlink" Target="https://logoform.jp/form/eByq/80036" TargetMode="External"/><Relationship Id="rId17" Type="http://schemas.openxmlformats.org/officeDocument/2006/relationships/hyperlink" Target="https://logoform.jp/form/eByq/80046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logoform.jp/form/eByq/80044" TargetMode="External"/><Relationship Id="rId20" Type="http://schemas.openxmlformats.org/officeDocument/2006/relationships/hyperlink" Target="https://logoform.jp/form/eByq/8718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oform.jp/form/eByq/80026" TargetMode="External"/><Relationship Id="rId11" Type="http://schemas.openxmlformats.org/officeDocument/2006/relationships/hyperlink" Target="https://logoform.jp/form/eByq/80033" TargetMode="External"/><Relationship Id="rId5" Type="http://schemas.openxmlformats.org/officeDocument/2006/relationships/hyperlink" Target="https://logoform.jp/form/eByq/80025" TargetMode="External"/><Relationship Id="rId15" Type="http://schemas.openxmlformats.org/officeDocument/2006/relationships/hyperlink" Target="https://logoform.jp/form/eByq/80043" TargetMode="External"/><Relationship Id="rId23" Type="http://schemas.openxmlformats.org/officeDocument/2006/relationships/hyperlink" Target="https://logoform.jp/form/eByq/87202" TargetMode="External"/><Relationship Id="rId10" Type="http://schemas.openxmlformats.org/officeDocument/2006/relationships/hyperlink" Target="https://logoform.jp/form/eByq/80032" TargetMode="External"/><Relationship Id="rId19" Type="http://schemas.openxmlformats.org/officeDocument/2006/relationships/hyperlink" Target="https://logoform.jp/form/eByq/87188" TargetMode="External"/><Relationship Id="rId4" Type="http://schemas.openxmlformats.org/officeDocument/2006/relationships/hyperlink" Target="https://logoform.jp/form/eByq/80023" TargetMode="External"/><Relationship Id="rId9" Type="http://schemas.openxmlformats.org/officeDocument/2006/relationships/hyperlink" Target="https://logoform.jp/form/eByq/80030" TargetMode="External"/><Relationship Id="rId14" Type="http://schemas.openxmlformats.org/officeDocument/2006/relationships/hyperlink" Target="https://logoform.jp/form/eByq/80039" TargetMode="External"/><Relationship Id="rId22" Type="http://schemas.openxmlformats.org/officeDocument/2006/relationships/hyperlink" Target="https://logoform.jp/form/eByq/8719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55238" y="2036808"/>
            <a:ext cx="104318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建設</a:t>
            </a:r>
            <a:r>
              <a:rPr lang="ja-JP" altLang="en-US" sz="4000" b="1" dirty="0" smtClean="0"/>
              <a:t>工事における各種書類の電子申請</a:t>
            </a:r>
            <a:endParaRPr lang="en-US" altLang="ja-JP" sz="4000" b="1" dirty="0" smtClean="0"/>
          </a:p>
          <a:p>
            <a:pPr algn="ctr"/>
            <a:r>
              <a:rPr lang="ja-JP" altLang="en-US" sz="4000" b="1" dirty="0" smtClean="0"/>
              <a:t>　　　　　　　　　　　　マニュアル</a:t>
            </a:r>
            <a:endParaRPr lang="ja-JP" altLang="ja-JP" sz="4000" b="1" dirty="0"/>
          </a:p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64169" y="5022761"/>
            <a:ext cx="34644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800" b="1" dirty="0"/>
              <a:t>備前市　契約管財課</a:t>
            </a:r>
            <a:endParaRPr lang="ja-JP" altLang="ja-JP" sz="2800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31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1264" t="31822" r="37165" b="8671"/>
          <a:stretch/>
        </p:blipFill>
        <p:spPr>
          <a:xfrm>
            <a:off x="991673" y="1352281"/>
            <a:ext cx="6709894" cy="435305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831602" y="522882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「→確認画面へ進む」を選択する。</a:t>
            </a:r>
            <a:endParaRPr lang="en-US" altLang="ja-JP" b="1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4185634" y="5112914"/>
            <a:ext cx="1506828" cy="4852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28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t="13336" r="47558" b="10543"/>
          <a:stretch/>
        </p:blipFill>
        <p:spPr>
          <a:xfrm>
            <a:off x="1573024" y="1044496"/>
            <a:ext cx="6823254" cy="556833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8586976" y="179651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「入力フォーム」を確認する。</a:t>
            </a:r>
            <a:endParaRPr lang="en-US" altLang="ja-JP" b="1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2975020" y="1609859"/>
            <a:ext cx="5422005" cy="49841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16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1165" t="25660" r="39442" b="9023"/>
          <a:stretch/>
        </p:blipFill>
        <p:spPr>
          <a:xfrm>
            <a:off x="1081826" y="1352282"/>
            <a:ext cx="6426557" cy="477806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621059" y="5484013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「入力フォーム」に間違いがない</a:t>
            </a:r>
            <a:endParaRPr lang="en-US" altLang="ja-JP" b="1" dirty="0" smtClean="0"/>
          </a:p>
          <a:p>
            <a:r>
              <a:rPr lang="ja-JP" altLang="en-US" b="1" dirty="0" smtClean="0"/>
              <a:t>事を確認して「→送信」を選択する。</a:t>
            </a:r>
            <a:endParaRPr lang="en-US" altLang="ja-JP" b="1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6478073" y="5576552"/>
            <a:ext cx="862885" cy="4507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88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t="12984" r="11826" b="28565"/>
          <a:stretch/>
        </p:blipFill>
        <p:spPr>
          <a:xfrm>
            <a:off x="388913" y="1388483"/>
            <a:ext cx="11472527" cy="427578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634197" y="5928438"/>
            <a:ext cx="3557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「送信完了」を確認して終了。</a:t>
            </a:r>
            <a:endParaRPr lang="en-US" altLang="ja-JP" b="1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1828800" y="2021983"/>
            <a:ext cx="9903854" cy="2150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91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8398" y="1411401"/>
            <a:ext cx="942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41678" y="698149"/>
            <a:ext cx="87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１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3200" b="1" dirty="0"/>
              <a:t>建設工事の各種</a:t>
            </a:r>
            <a:r>
              <a:rPr lang="ja-JP" altLang="en-US" sz="3200" b="1" dirty="0" smtClean="0"/>
              <a:t>書類の申請</a:t>
            </a:r>
            <a:r>
              <a:rPr lang="ja-JP" altLang="ja-JP" sz="3200" b="1" dirty="0" smtClean="0"/>
              <a:t>について</a:t>
            </a:r>
            <a:endParaRPr lang="ja-JP" altLang="ja-JP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046003" y="1780733"/>
            <a:ext cx="103400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/>
              <a:t>　</a:t>
            </a:r>
            <a:r>
              <a:rPr lang="ja-JP" altLang="en-US" sz="2400" dirty="0" smtClean="0"/>
              <a:t>現在</a:t>
            </a:r>
            <a:r>
              <a:rPr lang="ja-JP" altLang="en-US" sz="2400" dirty="0"/>
              <a:t>、担当課へ紙媒体で申請している建設工事の各種書類が、令和</a:t>
            </a:r>
            <a:r>
              <a:rPr lang="ja-JP" altLang="en-US" sz="2400" dirty="0" smtClean="0"/>
              <a:t>４年</a:t>
            </a:r>
            <a:endParaRPr lang="en-US" altLang="ja-JP" sz="2400" dirty="0" smtClean="0"/>
          </a:p>
          <a:p>
            <a:r>
              <a:rPr lang="ja-JP" altLang="en-US" sz="2400" dirty="0" smtClean="0"/>
              <a:t>４月</a:t>
            </a:r>
            <a:r>
              <a:rPr lang="ja-JP" altLang="en-US" sz="2400" dirty="0"/>
              <a:t>１日以降は電子媒体で申請することができます。</a:t>
            </a:r>
            <a:br>
              <a:rPr lang="ja-JP" altLang="en-US" sz="2400" dirty="0"/>
            </a:br>
            <a:r>
              <a:rPr lang="ja-JP" altLang="en-US" sz="2400" dirty="0"/>
              <a:t>　</a:t>
            </a:r>
            <a:r>
              <a:rPr lang="ja-JP" altLang="en-US" sz="2400" dirty="0" smtClean="0"/>
              <a:t>申請方法については、次のとおりです。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・各課の</a:t>
            </a:r>
            <a:r>
              <a:rPr lang="ja-JP" altLang="en-US" sz="2400" dirty="0"/>
              <a:t>ＵＲＬ</a:t>
            </a:r>
            <a:r>
              <a:rPr lang="ja-JP" altLang="en-US" sz="2400" dirty="0" smtClean="0"/>
              <a:t>又は</a:t>
            </a:r>
            <a:r>
              <a:rPr lang="ja-JP" altLang="en-US" sz="2400" dirty="0"/>
              <a:t>ＱＲ</a:t>
            </a:r>
            <a:r>
              <a:rPr lang="ja-JP" altLang="en-US" sz="2400" dirty="0" smtClean="0"/>
              <a:t>コード</a:t>
            </a:r>
            <a:r>
              <a:rPr lang="ja-JP" altLang="en-US" sz="2400" dirty="0"/>
              <a:t>から「備前市建設工事申請</a:t>
            </a:r>
            <a:r>
              <a:rPr lang="ja-JP" altLang="en-US" sz="2400" dirty="0" smtClean="0"/>
              <a:t>書類」の入力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フォームへ</a:t>
            </a:r>
            <a:r>
              <a:rPr lang="ja-JP" altLang="en-US" sz="2400" dirty="0"/>
              <a:t>入り、質問</a:t>
            </a:r>
            <a:r>
              <a:rPr lang="ja-JP" altLang="en-US" sz="2400" dirty="0" smtClean="0"/>
              <a:t>事項（請負業者名称等）を</a:t>
            </a:r>
            <a:r>
              <a:rPr lang="ja-JP" altLang="en-US" sz="2400" dirty="0"/>
              <a:t>入力後に</a:t>
            </a:r>
            <a:r>
              <a:rPr lang="ja-JP" altLang="en-US" sz="2400" dirty="0" smtClean="0"/>
              <a:t>申請書類の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電子媒体を添付する。</a:t>
            </a:r>
            <a:endParaRPr lang="en-US" altLang="ja-JP" sz="2400" dirty="0" smtClean="0"/>
          </a:p>
          <a:p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en-US" altLang="ja-JP" sz="2400" b="1" dirty="0" smtClean="0">
                <a:solidFill>
                  <a:srgbClr val="FF0000"/>
                </a:solidFill>
              </a:rPr>
              <a:t>【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注意事項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】</a:t>
            </a:r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請負</a:t>
            </a:r>
            <a:r>
              <a:rPr lang="ja-JP" altLang="en-US" sz="2400" dirty="0"/>
              <a:t>業者から申請があった旨の連絡は、各課の代表メールに転送</a:t>
            </a:r>
            <a:r>
              <a:rPr lang="ja-JP" altLang="en-US" sz="2400" dirty="0" smtClean="0"/>
              <a:t>される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ため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FF0000"/>
                </a:solidFill>
              </a:rPr>
              <a:t>必ず申請する課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ＵＲＬ</a:t>
            </a:r>
            <a:r>
              <a:rPr lang="ja-JP" altLang="en-US" sz="2400" dirty="0" smtClean="0"/>
              <a:t>又は</a:t>
            </a:r>
            <a:r>
              <a:rPr lang="ja-JP" altLang="en-US" sz="2400" dirty="0"/>
              <a:t>ＱＲ</a:t>
            </a:r>
            <a:r>
              <a:rPr lang="ja-JP" altLang="en-US" sz="2400" dirty="0" smtClean="0"/>
              <a:t>コード</a:t>
            </a:r>
            <a:r>
              <a:rPr lang="ja-JP" altLang="en-US" sz="2400" dirty="0"/>
              <a:t>を使用してください。</a:t>
            </a:r>
            <a:endParaRPr lang="en-US" altLang="ja-JP" sz="2400" b="1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933883" y="3856585"/>
            <a:ext cx="10061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400" b="1" dirty="0" smtClean="0"/>
          </a:p>
          <a:p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7164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8398" y="1411401"/>
            <a:ext cx="942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568398" y="197102"/>
            <a:ext cx="456194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/>
              <a:t>各課の</a:t>
            </a:r>
            <a:r>
              <a:rPr lang="ja-JP" altLang="en-US" sz="2400" b="1" dirty="0" smtClean="0"/>
              <a:t>ＵＲＬ</a:t>
            </a:r>
            <a:endParaRPr lang="en-US" altLang="ja-JP" sz="2400" b="1" dirty="0" smtClean="0"/>
          </a:p>
          <a:p>
            <a:r>
              <a:rPr lang="ja-JP" altLang="ja-JP" dirty="0"/>
              <a:t>上下水道課　</a:t>
            </a:r>
            <a:r>
              <a:rPr lang="en-US" altLang="ja-JP" u="sng" dirty="0">
                <a:hlinkClick r:id="rId3"/>
              </a:rPr>
              <a:t>https://logoform.jp/form/eByq/79764</a:t>
            </a:r>
            <a:endParaRPr lang="ja-JP" altLang="ja-JP" dirty="0"/>
          </a:p>
          <a:p>
            <a:r>
              <a:rPr lang="ja-JP" altLang="ja-JP" dirty="0"/>
              <a:t>建設課　</a:t>
            </a:r>
            <a:r>
              <a:rPr lang="en-US" altLang="ja-JP" u="sng" dirty="0">
                <a:hlinkClick r:id="rId4"/>
              </a:rPr>
              <a:t>https://logoform.jp/form/eByq/80023</a:t>
            </a:r>
            <a:endParaRPr lang="ja-JP" altLang="ja-JP" dirty="0"/>
          </a:p>
          <a:p>
            <a:r>
              <a:rPr lang="ja-JP" altLang="ja-JP" dirty="0"/>
              <a:t>環境課　</a:t>
            </a:r>
            <a:r>
              <a:rPr lang="en-US" altLang="ja-JP" u="sng" dirty="0">
                <a:hlinkClick r:id="rId5"/>
              </a:rPr>
              <a:t>https://logoform.jp/form/eByq/80025</a:t>
            </a:r>
            <a:endParaRPr lang="ja-JP" altLang="ja-JP" dirty="0"/>
          </a:p>
          <a:p>
            <a:r>
              <a:rPr lang="ja-JP" altLang="ja-JP" dirty="0"/>
              <a:t>契約管財課　</a:t>
            </a:r>
            <a:r>
              <a:rPr lang="en-US" altLang="ja-JP" u="sng" dirty="0">
                <a:hlinkClick r:id="rId6"/>
              </a:rPr>
              <a:t>https://logoform.jp/form/eByq/80026</a:t>
            </a:r>
            <a:endParaRPr lang="ja-JP" altLang="ja-JP" dirty="0"/>
          </a:p>
          <a:p>
            <a:r>
              <a:rPr lang="ja-JP" altLang="ja-JP" dirty="0"/>
              <a:t>危機管理課　</a:t>
            </a:r>
            <a:r>
              <a:rPr lang="en-US" altLang="ja-JP" u="sng" dirty="0">
                <a:hlinkClick r:id="rId7"/>
              </a:rPr>
              <a:t>https://logoform.jp/form/eByq/80028</a:t>
            </a:r>
            <a:endParaRPr lang="ja-JP" altLang="ja-JP" dirty="0"/>
          </a:p>
          <a:p>
            <a:r>
              <a:rPr lang="ja-JP" altLang="ja-JP" dirty="0"/>
              <a:t>産業振興課　</a:t>
            </a:r>
            <a:r>
              <a:rPr lang="en-US" altLang="ja-JP" u="sng" dirty="0">
                <a:hlinkClick r:id="rId8"/>
              </a:rPr>
              <a:t>https://logoform.jp/form/eByq/80029</a:t>
            </a:r>
            <a:endParaRPr lang="ja-JP" altLang="ja-JP" dirty="0"/>
          </a:p>
          <a:p>
            <a:r>
              <a:rPr lang="ja-JP" altLang="ja-JP" dirty="0"/>
              <a:t>農政水産課　</a:t>
            </a:r>
            <a:r>
              <a:rPr lang="en-US" altLang="ja-JP" u="sng" dirty="0">
                <a:hlinkClick r:id="rId9"/>
              </a:rPr>
              <a:t>https://logoform.jp/form/eByq/80030</a:t>
            </a:r>
            <a:endParaRPr lang="ja-JP" altLang="ja-JP" dirty="0"/>
          </a:p>
          <a:p>
            <a:r>
              <a:rPr lang="ja-JP" altLang="ja-JP" dirty="0"/>
              <a:t>都市計画課　</a:t>
            </a:r>
            <a:r>
              <a:rPr lang="en-US" altLang="ja-JP" u="sng" dirty="0">
                <a:hlinkClick r:id="rId10"/>
              </a:rPr>
              <a:t>https://logoform.jp/form/eByq/80032</a:t>
            </a:r>
            <a:endParaRPr lang="ja-JP" altLang="ja-JP" dirty="0"/>
          </a:p>
          <a:p>
            <a:r>
              <a:rPr lang="ja-JP" altLang="ja-JP" dirty="0"/>
              <a:t>市街地活性化政策課　</a:t>
            </a:r>
            <a:r>
              <a:rPr lang="en-US" altLang="ja-JP" u="sng" dirty="0">
                <a:hlinkClick r:id="rId11"/>
              </a:rPr>
              <a:t>https://logoform.jp/form/eByq/80033</a:t>
            </a:r>
            <a:endParaRPr lang="ja-JP" altLang="ja-JP" dirty="0"/>
          </a:p>
          <a:p>
            <a:r>
              <a:rPr lang="ja-JP" altLang="ja-JP" dirty="0"/>
              <a:t>教育総務課　</a:t>
            </a:r>
            <a:r>
              <a:rPr lang="en-US" altLang="ja-JP" u="sng" dirty="0">
                <a:hlinkClick r:id="rId12"/>
              </a:rPr>
              <a:t>https://</a:t>
            </a:r>
            <a:r>
              <a:rPr lang="en-US" altLang="ja-JP" u="sng" dirty="0" smtClean="0">
                <a:hlinkClick r:id="rId12"/>
              </a:rPr>
              <a:t>logoform.jp/form/eByq/80036</a:t>
            </a:r>
            <a:endParaRPr lang="en-US" altLang="ja-JP" u="sng" dirty="0" smtClean="0"/>
          </a:p>
          <a:p>
            <a:r>
              <a:rPr lang="ja-JP" altLang="ja-JP" dirty="0"/>
              <a:t>幼児教育課　</a:t>
            </a:r>
            <a:r>
              <a:rPr lang="en-US" altLang="ja-JP" u="sng" dirty="0">
                <a:hlinkClick r:id="rId13"/>
              </a:rPr>
              <a:t>https://logoform.jp/form/eByq/80038</a:t>
            </a:r>
            <a:endParaRPr lang="ja-JP" altLang="ja-JP" dirty="0"/>
          </a:p>
          <a:p>
            <a:endParaRPr lang="ja-JP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933883" y="3856585"/>
            <a:ext cx="10061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400" b="1" dirty="0" smtClean="0"/>
          </a:p>
          <a:p>
            <a:endParaRPr lang="ja-JP" altLang="en-US" sz="24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601213" y="531952"/>
            <a:ext cx="4394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dirty="0"/>
              <a:t>社会教育課　</a:t>
            </a:r>
            <a:r>
              <a:rPr lang="en-US" altLang="ja-JP" u="sng" dirty="0">
                <a:hlinkClick r:id="rId14"/>
              </a:rPr>
              <a:t>https://</a:t>
            </a:r>
            <a:r>
              <a:rPr lang="en-US" altLang="ja-JP" u="sng" dirty="0" smtClean="0">
                <a:hlinkClick r:id="rId14"/>
              </a:rPr>
              <a:t>logoform.jp/form/eByq/80039</a:t>
            </a:r>
            <a:endParaRPr lang="en-US" altLang="ja-JP" u="sng" dirty="0" smtClean="0"/>
          </a:p>
          <a:p>
            <a:r>
              <a:rPr lang="ja-JP" altLang="ja-JP" dirty="0"/>
              <a:t>日生総合支所　</a:t>
            </a:r>
            <a:r>
              <a:rPr lang="en-US" altLang="ja-JP" u="sng" dirty="0">
                <a:hlinkClick r:id="rId15"/>
              </a:rPr>
              <a:t>https://logoform.jp/form/eByq/80043</a:t>
            </a:r>
            <a:endParaRPr lang="ja-JP" altLang="ja-JP" dirty="0"/>
          </a:p>
          <a:p>
            <a:r>
              <a:rPr lang="ja-JP" altLang="ja-JP" dirty="0"/>
              <a:t>吉永総合支所　</a:t>
            </a:r>
            <a:r>
              <a:rPr lang="en-US" altLang="ja-JP" u="sng" dirty="0">
                <a:hlinkClick r:id="rId16"/>
              </a:rPr>
              <a:t>https://logoform.jp/form/eByq/80044</a:t>
            </a:r>
            <a:endParaRPr lang="ja-JP" altLang="ja-JP" dirty="0"/>
          </a:p>
          <a:p>
            <a:r>
              <a:rPr lang="ja-JP" altLang="ja-JP" dirty="0"/>
              <a:t>公民館活動課　</a:t>
            </a:r>
            <a:r>
              <a:rPr lang="en-US" altLang="ja-JP" u="sng" dirty="0">
                <a:hlinkClick r:id="rId17"/>
              </a:rPr>
              <a:t>https://logoform.jp/form/eByq/80046</a:t>
            </a:r>
            <a:endParaRPr lang="ja-JP" altLang="ja-JP" dirty="0"/>
          </a:p>
          <a:p>
            <a:r>
              <a:rPr lang="ja-JP" altLang="ja-JP" dirty="0"/>
              <a:t>公共交通課　</a:t>
            </a:r>
            <a:r>
              <a:rPr lang="en-US" altLang="ja-JP" u="sng" dirty="0">
                <a:hlinkClick r:id="rId18"/>
              </a:rPr>
              <a:t>https://logoform.jp/form/eByq/87185</a:t>
            </a:r>
            <a:endParaRPr lang="ja-JP" altLang="ja-JP" dirty="0"/>
          </a:p>
          <a:p>
            <a:r>
              <a:rPr lang="ja-JP" altLang="ja-JP" dirty="0"/>
              <a:t>子育て支援課　</a:t>
            </a:r>
            <a:r>
              <a:rPr lang="en-US" altLang="ja-JP" u="sng" dirty="0">
                <a:hlinkClick r:id="rId19"/>
              </a:rPr>
              <a:t>https://logoform.jp/form/eByq/87188</a:t>
            </a:r>
            <a:endParaRPr lang="ja-JP" altLang="ja-JP" dirty="0"/>
          </a:p>
          <a:p>
            <a:r>
              <a:rPr lang="ja-JP" altLang="ja-JP" dirty="0"/>
              <a:t>文化観光課　</a:t>
            </a:r>
            <a:r>
              <a:rPr lang="en-US" altLang="ja-JP" u="sng" dirty="0">
                <a:hlinkClick r:id="rId20"/>
              </a:rPr>
              <a:t>https://logoform.jp/form/eByq/87189</a:t>
            </a:r>
            <a:endParaRPr lang="ja-JP" altLang="ja-JP" dirty="0"/>
          </a:p>
          <a:p>
            <a:r>
              <a:rPr lang="ja-JP" altLang="ja-JP" dirty="0"/>
              <a:t>教育文化振興課　</a:t>
            </a:r>
            <a:r>
              <a:rPr lang="en-US" altLang="ja-JP" u="sng" dirty="0">
                <a:hlinkClick r:id="rId21"/>
              </a:rPr>
              <a:t>https://logoform.jp/form/eByq/87190</a:t>
            </a:r>
            <a:endParaRPr lang="ja-JP" altLang="ja-JP" dirty="0"/>
          </a:p>
          <a:p>
            <a:r>
              <a:rPr lang="ja-JP" altLang="ja-JP" dirty="0"/>
              <a:t>図書館プロジェクト推進課　</a:t>
            </a:r>
            <a:r>
              <a:rPr lang="en-US" altLang="ja-JP" u="sng" dirty="0">
                <a:hlinkClick r:id="rId22"/>
              </a:rPr>
              <a:t>https://logoform.jp/form/eByq/87192</a:t>
            </a:r>
            <a:endParaRPr lang="ja-JP" altLang="ja-JP" dirty="0"/>
          </a:p>
          <a:p>
            <a:r>
              <a:rPr lang="ja-JP" altLang="ja-JP" dirty="0"/>
              <a:t>備前焼振興課　</a:t>
            </a:r>
            <a:r>
              <a:rPr lang="en-US" altLang="ja-JP" u="sng" dirty="0">
                <a:hlinkClick r:id="rId23"/>
              </a:rPr>
              <a:t>https://logoform.jp/form/eByq/87202</a:t>
            </a:r>
            <a:endParaRPr lang="ja-JP" altLang="ja-JP" dirty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41778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568399" y="776650"/>
            <a:ext cx="4871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/>
              <a:t>各課のＱＲコード</a:t>
            </a:r>
            <a:endParaRPr lang="en-US" altLang="ja-JP" sz="2400" b="1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6601213" y="776650"/>
            <a:ext cx="4394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/>
              <a:t>　　　　　　　　</a:t>
            </a:r>
          </a:p>
          <a:p>
            <a:r>
              <a:rPr lang="ja-JP" altLang="en-US" dirty="0" smtClean="0"/>
              <a:t>　　　　　　　　</a:t>
            </a:r>
            <a:endParaRPr lang="en-US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1160808" y="2413125"/>
            <a:ext cx="1319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上下水</a:t>
            </a:r>
            <a:r>
              <a:rPr lang="ja-JP" altLang="en-US" sz="1600" dirty="0" smtClean="0"/>
              <a:t>道課</a:t>
            </a:r>
            <a:endParaRPr lang="en-US" altLang="ja-JP" sz="16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2655804" y="2395993"/>
            <a:ext cx="98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建設</a:t>
            </a:r>
            <a:r>
              <a:rPr lang="ja-JP" altLang="en-US" sz="1600" dirty="0" smtClean="0"/>
              <a:t>課</a:t>
            </a:r>
            <a:endParaRPr lang="en-US" altLang="ja-JP" sz="1600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3919163" y="2391026"/>
            <a:ext cx="1040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環境課</a:t>
            </a:r>
            <a:endParaRPr lang="en-US" altLang="ja-JP" sz="1600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4942858" y="2402216"/>
            <a:ext cx="1595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契約管財課</a:t>
            </a:r>
            <a:endParaRPr lang="en-US" altLang="ja-JP" sz="1600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6223321" y="2388787"/>
            <a:ext cx="1595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危機</a:t>
            </a:r>
            <a:r>
              <a:rPr lang="ja-JP" altLang="en-US" sz="1600" dirty="0"/>
              <a:t>管理</a:t>
            </a:r>
            <a:r>
              <a:rPr lang="ja-JP" altLang="en-US" sz="1600" dirty="0" smtClean="0"/>
              <a:t>課</a:t>
            </a:r>
            <a:endParaRPr lang="en-US" altLang="ja-JP" sz="1600" dirty="0" smtClean="0"/>
          </a:p>
        </p:txBody>
      </p:sp>
      <p:sp>
        <p:nvSpPr>
          <p:cNvPr id="20" name="正方形/長方形 19"/>
          <p:cNvSpPr/>
          <p:nvPr/>
        </p:nvSpPr>
        <p:spPr>
          <a:xfrm>
            <a:off x="7561826" y="2383837"/>
            <a:ext cx="1526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産業振興課</a:t>
            </a:r>
            <a:endParaRPr lang="en-US" altLang="ja-JP" sz="1600" dirty="0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9000416" y="2363585"/>
            <a:ext cx="1526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農政水産課</a:t>
            </a:r>
            <a:endParaRPr lang="en-US" altLang="ja-JP" sz="16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1161836" y="4167194"/>
            <a:ext cx="1526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都市</a:t>
            </a:r>
            <a:r>
              <a:rPr lang="ja-JP" altLang="en-US" sz="1600" dirty="0"/>
              <a:t>計画</a:t>
            </a:r>
            <a:r>
              <a:rPr lang="ja-JP" altLang="en-US" sz="1600" dirty="0" smtClean="0"/>
              <a:t>課</a:t>
            </a:r>
            <a:endParaRPr lang="en-US" altLang="ja-JP" sz="1600" dirty="0" smtClean="0"/>
          </a:p>
        </p:txBody>
      </p:sp>
      <p:sp>
        <p:nvSpPr>
          <p:cNvPr id="26" name="正方形/長方形 25"/>
          <p:cNvSpPr/>
          <p:nvPr/>
        </p:nvSpPr>
        <p:spPr>
          <a:xfrm>
            <a:off x="2517805" y="4167194"/>
            <a:ext cx="1259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市街地活性化政策課</a:t>
            </a:r>
            <a:endParaRPr lang="en-US" altLang="ja-JP" sz="1600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3777803" y="4134559"/>
            <a:ext cx="1290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教育</a:t>
            </a:r>
            <a:r>
              <a:rPr lang="ja-JP" altLang="en-US" sz="1600" dirty="0"/>
              <a:t>総務</a:t>
            </a:r>
            <a:r>
              <a:rPr lang="ja-JP" altLang="en-US" sz="1600" dirty="0" smtClean="0"/>
              <a:t>課</a:t>
            </a:r>
            <a:endParaRPr lang="en-US" altLang="ja-JP" sz="1600" dirty="0" smtClean="0"/>
          </a:p>
        </p:txBody>
      </p:sp>
      <p:sp>
        <p:nvSpPr>
          <p:cNvPr id="31" name="正方形/長方形 30"/>
          <p:cNvSpPr/>
          <p:nvPr/>
        </p:nvSpPr>
        <p:spPr>
          <a:xfrm>
            <a:off x="5059176" y="4114739"/>
            <a:ext cx="155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幼児教育課</a:t>
            </a:r>
            <a:endParaRPr lang="en-US" altLang="ja-JP" sz="1600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6296249" y="4108713"/>
            <a:ext cx="155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社会</a:t>
            </a:r>
            <a:r>
              <a:rPr lang="ja-JP" altLang="en-US" sz="1600" dirty="0" smtClean="0"/>
              <a:t>教育課</a:t>
            </a:r>
            <a:endParaRPr lang="en-US" altLang="ja-JP" sz="1600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7561826" y="4094379"/>
            <a:ext cx="1834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日生総合支所</a:t>
            </a:r>
            <a:endParaRPr lang="en-US" altLang="ja-JP" sz="1600" dirty="0" smtClean="0"/>
          </a:p>
        </p:txBody>
      </p:sp>
      <p:sp>
        <p:nvSpPr>
          <p:cNvPr id="37" name="正方形/長方形 36"/>
          <p:cNvSpPr/>
          <p:nvPr/>
        </p:nvSpPr>
        <p:spPr>
          <a:xfrm>
            <a:off x="9119141" y="4094379"/>
            <a:ext cx="1834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吉永</a:t>
            </a:r>
            <a:r>
              <a:rPr lang="ja-JP" altLang="en-US" sz="1600" dirty="0" smtClean="0"/>
              <a:t>総合支所</a:t>
            </a:r>
            <a:endParaRPr lang="en-US" altLang="ja-JP" sz="1600" dirty="0" smtClean="0"/>
          </a:p>
        </p:txBody>
      </p:sp>
      <p:sp>
        <p:nvSpPr>
          <p:cNvPr id="39" name="正方形/長方形 38"/>
          <p:cNvSpPr/>
          <p:nvPr/>
        </p:nvSpPr>
        <p:spPr>
          <a:xfrm>
            <a:off x="1073192" y="5896812"/>
            <a:ext cx="1494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公民館活動課</a:t>
            </a:r>
            <a:endParaRPr lang="en-US" altLang="ja-JP" sz="16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073" y="1682192"/>
            <a:ext cx="542591" cy="54259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463" y="1682192"/>
            <a:ext cx="542591" cy="5425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853" y="1712652"/>
            <a:ext cx="542591" cy="54259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243" y="1682191"/>
            <a:ext cx="542591" cy="54259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633" y="1726149"/>
            <a:ext cx="542591" cy="542591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564" y="1730715"/>
            <a:ext cx="542591" cy="54259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0997" y="1726149"/>
            <a:ext cx="542591" cy="54259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6073" y="3383898"/>
            <a:ext cx="542591" cy="542591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2462" y="3420137"/>
            <a:ext cx="542591" cy="542591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8853" y="3415682"/>
            <a:ext cx="542591" cy="542591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5243" y="3387517"/>
            <a:ext cx="542591" cy="542591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1632" y="3381491"/>
            <a:ext cx="542591" cy="542591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3564" y="3381490"/>
            <a:ext cx="542591" cy="542591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50996" y="3389554"/>
            <a:ext cx="542591" cy="542591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94116" y="5180680"/>
            <a:ext cx="542591" cy="542591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62461" y="5180680"/>
            <a:ext cx="542591" cy="542591"/>
          </a:xfrm>
          <a:prstGeom prst="rect">
            <a:avLst/>
          </a:prstGeom>
        </p:spPr>
      </p:pic>
      <p:sp>
        <p:nvSpPr>
          <p:cNvPr id="53" name="正方形/長方形 52"/>
          <p:cNvSpPr/>
          <p:nvPr/>
        </p:nvSpPr>
        <p:spPr>
          <a:xfrm>
            <a:off x="2469939" y="5904463"/>
            <a:ext cx="1220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公共交通</a:t>
            </a:r>
            <a:r>
              <a:rPr lang="ja-JP" altLang="en-US" sz="1600" dirty="0" smtClean="0"/>
              <a:t>課</a:t>
            </a:r>
            <a:endParaRPr lang="en-US" altLang="ja-JP" sz="1600" dirty="0" smtClean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4942" y="5180679"/>
            <a:ext cx="542591" cy="542591"/>
          </a:xfrm>
          <a:prstGeom prst="rect">
            <a:avLst/>
          </a:prstGeom>
        </p:spPr>
      </p:pic>
      <p:sp>
        <p:nvSpPr>
          <p:cNvPr id="55" name="正方形/長方形 54"/>
          <p:cNvSpPr/>
          <p:nvPr/>
        </p:nvSpPr>
        <p:spPr>
          <a:xfrm>
            <a:off x="3879902" y="5878092"/>
            <a:ext cx="867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子育て</a:t>
            </a:r>
            <a:endParaRPr lang="en-US" altLang="ja-JP" sz="1600" dirty="0" smtClean="0"/>
          </a:p>
          <a:p>
            <a:r>
              <a:rPr lang="ja-JP" altLang="en-US" sz="1600" dirty="0" smtClean="0"/>
              <a:t>支援課</a:t>
            </a:r>
            <a:endParaRPr lang="en-US" altLang="ja-JP" sz="1600" dirty="0" smtClean="0"/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95243" y="5180679"/>
            <a:ext cx="542591" cy="542591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4981031" y="5904463"/>
            <a:ext cx="1220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文化観光課</a:t>
            </a:r>
            <a:endParaRPr lang="en-US" altLang="ja-JP" sz="1600" dirty="0" smtClean="0"/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63588" y="5180679"/>
            <a:ext cx="542591" cy="542591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7681447" y="5896812"/>
            <a:ext cx="1031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図書館プロジェクト推進課</a:t>
            </a:r>
            <a:endParaRPr lang="en-US" altLang="ja-JP" sz="1600" dirty="0" smtClean="0"/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53564" y="5147093"/>
            <a:ext cx="542591" cy="542591"/>
          </a:xfrm>
          <a:prstGeom prst="rect">
            <a:avLst/>
          </a:prstGeom>
        </p:spPr>
      </p:pic>
      <p:sp>
        <p:nvSpPr>
          <p:cNvPr id="61" name="正方形/長方形 60"/>
          <p:cNvSpPr/>
          <p:nvPr/>
        </p:nvSpPr>
        <p:spPr>
          <a:xfrm>
            <a:off x="6395353" y="5904463"/>
            <a:ext cx="1035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教育文化振興</a:t>
            </a:r>
            <a:r>
              <a:rPr lang="ja-JP" altLang="en-US" sz="1600" dirty="0" smtClean="0"/>
              <a:t>課</a:t>
            </a:r>
            <a:endParaRPr lang="en-US" altLang="ja-JP" sz="1600" dirty="0" smtClean="0"/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50996" y="5147092"/>
            <a:ext cx="542591" cy="542591"/>
          </a:xfrm>
          <a:prstGeom prst="rect">
            <a:avLst/>
          </a:prstGeom>
        </p:spPr>
      </p:pic>
      <p:sp>
        <p:nvSpPr>
          <p:cNvPr id="63" name="正方形/長方形 62"/>
          <p:cNvSpPr/>
          <p:nvPr/>
        </p:nvSpPr>
        <p:spPr>
          <a:xfrm>
            <a:off x="9247632" y="5881747"/>
            <a:ext cx="1031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備前焼</a:t>
            </a:r>
            <a:endParaRPr lang="en-US" altLang="ja-JP" sz="1600" dirty="0" smtClean="0"/>
          </a:p>
          <a:p>
            <a:r>
              <a:rPr lang="ja-JP" altLang="en-US" sz="1600" dirty="0" smtClean="0"/>
              <a:t>振興</a:t>
            </a:r>
            <a:r>
              <a:rPr lang="ja-JP" altLang="en-US" sz="1600" dirty="0" smtClean="0"/>
              <a:t>課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2154529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t="13336" r="56764" b="13600"/>
          <a:stretch/>
        </p:blipFill>
        <p:spPr>
          <a:xfrm>
            <a:off x="1187405" y="1532585"/>
            <a:ext cx="5273077" cy="500988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650703" y="748410"/>
            <a:ext cx="7390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/>
              <a:t>２．入力フォームについて</a:t>
            </a:r>
            <a:endParaRPr lang="ja-JP" altLang="en-US" sz="32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6770957" y="4037526"/>
            <a:ext cx="4540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Q</a:t>
            </a:r>
            <a:r>
              <a:rPr lang="ja-JP" altLang="en-US" b="1" dirty="0"/>
              <a:t>１．請負業者名称を入力してください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b="1" dirty="0" smtClean="0"/>
              <a:t>入力例：〇〇建設㈱</a:t>
            </a:r>
            <a:endParaRPr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6700345" y="2154934"/>
            <a:ext cx="4610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各課の</a:t>
            </a:r>
            <a:r>
              <a:rPr lang="en-US" altLang="ja-JP" b="1" dirty="0"/>
              <a:t>URL</a:t>
            </a:r>
            <a:r>
              <a:rPr lang="ja-JP" altLang="en-US" b="1" dirty="0"/>
              <a:t>又は</a:t>
            </a:r>
            <a:r>
              <a:rPr lang="en-US" altLang="ja-JP" b="1" dirty="0"/>
              <a:t>QR</a:t>
            </a:r>
            <a:r>
              <a:rPr lang="ja-JP" altLang="en-US" b="1" dirty="0"/>
              <a:t>コードから「備前市建設工事申請</a:t>
            </a:r>
            <a:r>
              <a:rPr lang="ja-JP" altLang="en-US" b="1" dirty="0" smtClean="0"/>
              <a:t>書類」の入力フォームへ入る。</a:t>
            </a:r>
            <a:endParaRPr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2073499" y="4037526"/>
            <a:ext cx="4211391" cy="830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770957" y="5312424"/>
            <a:ext cx="4540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Q</a:t>
            </a:r>
            <a:r>
              <a:rPr lang="ja-JP" altLang="en-US" b="1" dirty="0" smtClean="0"/>
              <a:t>２．</a:t>
            </a:r>
            <a:r>
              <a:rPr lang="ja-JP" altLang="en-US" b="1" dirty="0"/>
              <a:t>請負</a:t>
            </a:r>
            <a:r>
              <a:rPr lang="ja-JP" altLang="en-US" b="1" dirty="0" smtClean="0"/>
              <a:t>業者情報を</a:t>
            </a:r>
            <a:r>
              <a:rPr lang="ja-JP" altLang="en-US" b="1" dirty="0"/>
              <a:t>入力してください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b="1" dirty="0" smtClean="0"/>
              <a:t>電話番号を入力する。</a:t>
            </a:r>
            <a:endParaRPr lang="en-US" altLang="ja-JP" b="1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b="1" dirty="0" smtClean="0"/>
              <a:t>入力例：０８６９６４１８１３</a:t>
            </a:r>
            <a:endParaRPr lang="ja-JP" altLang="en-US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2086379" y="5344399"/>
            <a:ext cx="4198512" cy="1198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41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6810" t="13689" r="54388" b="27509"/>
          <a:stretch/>
        </p:blipFill>
        <p:spPr>
          <a:xfrm>
            <a:off x="1094703" y="1519706"/>
            <a:ext cx="5048520" cy="430154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455708" y="1809481"/>
            <a:ext cx="4078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Q</a:t>
            </a:r>
            <a:r>
              <a:rPr lang="ja-JP" altLang="en-US" b="1" dirty="0" smtClean="0"/>
              <a:t>３．工事名称を</a:t>
            </a:r>
            <a:r>
              <a:rPr lang="ja-JP" altLang="en-US" b="1" dirty="0"/>
              <a:t>入力してください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入力例：〇〇工事</a:t>
            </a:r>
            <a:endParaRPr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6455708" y="3251915"/>
            <a:ext cx="4309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Q</a:t>
            </a:r>
            <a:r>
              <a:rPr lang="ja-JP" altLang="en-US" b="1" dirty="0" smtClean="0"/>
              <a:t>４．担当課名称を</a:t>
            </a:r>
            <a:r>
              <a:rPr lang="ja-JP" altLang="en-US" b="1" dirty="0"/>
              <a:t>選択</a:t>
            </a:r>
            <a:r>
              <a:rPr lang="ja-JP" altLang="en-US" b="1" dirty="0" smtClean="0"/>
              <a:t>して</a:t>
            </a:r>
            <a:r>
              <a:rPr lang="ja-JP" altLang="en-US" b="1" dirty="0"/>
              <a:t>ください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ラジオボタンを選択する。</a:t>
            </a:r>
            <a:endParaRPr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6455708" y="4694349"/>
            <a:ext cx="43091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Q</a:t>
            </a:r>
            <a:r>
              <a:rPr lang="ja-JP" altLang="en-US" b="1" dirty="0" smtClean="0"/>
              <a:t>５．担当者名称を</a:t>
            </a:r>
            <a:r>
              <a:rPr lang="ja-JP" altLang="en-US" b="1" dirty="0"/>
              <a:t>入力してください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b="1" dirty="0" smtClean="0"/>
              <a:t>工事担当者名称を入力する。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入力例：〇〇　〇〇</a:t>
            </a:r>
            <a:endParaRPr lang="ja-JP" altLang="en-US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1184856" y="1712891"/>
            <a:ext cx="4172755" cy="965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20" y="3231908"/>
            <a:ext cx="4230991" cy="10181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19" y="4570621"/>
            <a:ext cx="4230991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3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6810" t="23724" r="55873" b="19762"/>
          <a:stretch/>
        </p:blipFill>
        <p:spPr>
          <a:xfrm>
            <a:off x="1094703" y="1468191"/>
            <a:ext cx="4855337" cy="413411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834131" y="1468191"/>
            <a:ext cx="5918608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Q</a:t>
            </a:r>
            <a:r>
              <a:rPr lang="ja-JP" altLang="en-US" b="1" dirty="0"/>
              <a:t>６</a:t>
            </a:r>
            <a:r>
              <a:rPr lang="ja-JP" altLang="en-US" b="1" dirty="0" smtClean="0"/>
              <a:t>．建設工事の種類を選択して</a:t>
            </a:r>
            <a:r>
              <a:rPr lang="ja-JP" altLang="en-US" b="1" dirty="0"/>
              <a:t>ください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b="1" dirty="0" smtClean="0"/>
              <a:t>受注している工事の種類を選択する。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・土木一式工事（下水道工事以外）　選択後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７へ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・土木一式工事（下水道工事）</a:t>
            </a:r>
            <a:r>
              <a:rPr lang="ja-JP" altLang="en-US" b="1" dirty="0"/>
              <a:t>　</a:t>
            </a:r>
            <a:r>
              <a:rPr lang="ja-JP" altLang="en-US" b="1" dirty="0" smtClean="0"/>
              <a:t>選択後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８へ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・舗装工事　選択後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７へ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・水道施設工事　選択後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７へ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・とび・土工・コンクリート工事　選択後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７へ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・管工事　選択後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７へ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・機械器具設置工事　選択後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９へ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・電気工事　選択後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１０へ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・電気通信工事　選択後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１１へ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・建築一式工事　選択後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１２へ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・その他（上記の工事以外）　選択後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７へ　</a:t>
            </a:r>
            <a:endParaRPr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1197735" y="1468191"/>
            <a:ext cx="4636396" cy="39703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4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7761" t="18442" r="44368" b="15085"/>
          <a:stretch/>
        </p:blipFill>
        <p:spPr>
          <a:xfrm>
            <a:off x="609600" y="1392413"/>
            <a:ext cx="6228522" cy="486261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040584" y="1500577"/>
            <a:ext cx="503214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Q</a:t>
            </a:r>
            <a:r>
              <a:rPr lang="ja-JP" altLang="en-US" b="1" dirty="0" smtClean="0"/>
              <a:t>７～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１２．</a:t>
            </a:r>
            <a:endParaRPr lang="en-US" altLang="ja-JP" b="1" dirty="0" smtClean="0"/>
          </a:p>
          <a:p>
            <a:r>
              <a:rPr lang="ja-JP" altLang="en-US" b="1" dirty="0" smtClean="0"/>
              <a:t>申請する工事書類名称を</a:t>
            </a:r>
            <a:r>
              <a:rPr lang="ja-JP" altLang="en-US" b="1" dirty="0"/>
              <a:t>選択</a:t>
            </a:r>
            <a:r>
              <a:rPr lang="ja-JP" altLang="en-US" b="1" dirty="0" smtClean="0"/>
              <a:t>して</a:t>
            </a:r>
            <a:r>
              <a:rPr lang="ja-JP" altLang="en-US" b="1" dirty="0"/>
              <a:t>ください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r>
              <a:rPr lang="ja-JP" altLang="en-US" b="1" dirty="0" smtClean="0"/>
              <a:t>申請する書類のチェックボックスを選択する。</a:t>
            </a:r>
            <a:endParaRPr lang="en-US" altLang="ja-JP" b="1" dirty="0" smtClean="0"/>
          </a:p>
          <a:p>
            <a:r>
              <a:rPr lang="ja-JP" altLang="en-US" b="1" dirty="0" smtClean="0"/>
              <a:t>（複数選択可）</a:t>
            </a:r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ja-JP" altLang="en-US" b="1" dirty="0" smtClean="0"/>
              <a:t>・一覧に書類の名称がないものは、その他を</a:t>
            </a:r>
            <a:endParaRPr lang="en-US" altLang="ja-JP" b="1" dirty="0"/>
          </a:p>
          <a:p>
            <a:r>
              <a:rPr lang="ja-JP" altLang="en-US" b="1" dirty="0" smtClean="0"/>
              <a:t>　選択し、書類の名称を入力する。</a:t>
            </a:r>
            <a:endParaRPr lang="en-US" altLang="ja-JP" b="1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636104" y="1500577"/>
            <a:ext cx="6202018" cy="47411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0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EF7FDE-56CC-4081-BC42-0A992350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3" y="319411"/>
            <a:ext cx="865707" cy="9144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1264" t="21963" r="50726" b="11840"/>
          <a:stretch/>
        </p:blipFill>
        <p:spPr>
          <a:xfrm>
            <a:off x="927279" y="1416676"/>
            <a:ext cx="4945488" cy="484245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286137" y="1416676"/>
            <a:ext cx="5262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Q</a:t>
            </a:r>
            <a:r>
              <a:rPr lang="ja-JP" altLang="en-US" b="1" dirty="0" smtClean="0"/>
              <a:t>１３．コメントがあれば入力してください。</a:t>
            </a:r>
            <a:endParaRPr lang="en-US" altLang="ja-JP" b="1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b="1" dirty="0"/>
              <a:t>　</a:t>
            </a:r>
            <a:r>
              <a:rPr lang="ja-JP" altLang="en-US" b="1" dirty="0" smtClean="0"/>
              <a:t>工事担当者へコメントを入力する。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　入力例：添付書類を確認してください。</a:t>
            </a:r>
            <a:endParaRPr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6286136" y="3399428"/>
            <a:ext cx="526297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Q</a:t>
            </a:r>
            <a:r>
              <a:rPr lang="ja-JP" altLang="en-US" b="1" dirty="0" smtClean="0"/>
              <a:t>１４</a:t>
            </a:r>
            <a:r>
              <a:rPr lang="en-US" altLang="ja-JP" b="1" dirty="0" smtClean="0"/>
              <a:t>〜Q</a:t>
            </a:r>
            <a:r>
              <a:rPr lang="ja-JP" altLang="en-US" b="1" dirty="0" smtClean="0"/>
              <a:t>３３．</a:t>
            </a:r>
            <a:endParaRPr lang="en-US" altLang="ja-JP" b="1" dirty="0" smtClean="0"/>
          </a:p>
          <a:p>
            <a:r>
              <a:rPr lang="ja-JP" altLang="en-US" b="1" dirty="0" smtClean="0"/>
              <a:t>　　　　申請書類のデータを添付してください。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・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７～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１２で選択した書類のデータを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　添付する。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・添付できるデータの容量は、１ファイル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　１０ＭＢであるため、写真等の容量の大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　きいファイルは、画素数で調整する</a:t>
            </a:r>
            <a:r>
              <a:rPr lang="ja-JP" altLang="en-US" b="1" dirty="0"/>
              <a:t>又</a:t>
            </a:r>
            <a:r>
              <a:rPr lang="ja-JP" altLang="en-US" b="1" dirty="0" smtClean="0"/>
              <a:t>は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　ファイルを分割して添付する。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・添付するデータ名称は、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７～</a:t>
            </a:r>
            <a:r>
              <a:rPr lang="en-US" altLang="ja-JP" b="1" dirty="0" smtClean="0"/>
              <a:t>Q</a:t>
            </a:r>
            <a:r>
              <a:rPr lang="ja-JP" altLang="en-US" b="1" dirty="0" smtClean="0"/>
              <a:t>１２で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　選択した書類の名称と同じにする。</a:t>
            </a:r>
            <a:endParaRPr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927279" y="1416676"/>
            <a:ext cx="4945488" cy="1751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79" y="3399428"/>
            <a:ext cx="4999153" cy="28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65259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3047</TotalTime>
  <Words>920</Words>
  <Application>Microsoft Office PowerPoint</Application>
  <PresentationFormat>ワイド画面</PresentationFormat>
  <Paragraphs>116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メイリオ</vt:lpstr>
      <vt:lpstr>Arial</vt:lpstr>
      <vt:lpstr>Century Gothic</vt:lpstr>
      <vt:lpstr>Wingdings 3</vt:lpstr>
      <vt:lpstr>ウィスプ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lines</dc:creator>
  <cp:lastModifiedBy>lines</cp:lastModifiedBy>
  <cp:revision>204</cp:revision>
  <cp:lastPrinted>2022-04-11T07:39:55Z</cp:lastPrinted>
  <dcterms:created xsi:type="dcterms:W3CDTF">2021-10-05T08:21:03Z</dcterms:created>
  <dcterms:modified xsi:type="dcterms:W3CDTF">2022-04-11T07:39:57Z</dcterms:modified>
</cp:coreProperties>
</file>